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9.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 id="2147483660" r:id="rId6"/>
  </p:sldMasterIdLst>
  <p:notesMasterIdLst>
    <p:notesMasterId r:id="rId37"/>
  </p:notesMasterIdLst>
  <p:handoutMasterIdLst>
    <p:handoutMasterId r:id="rId38"/>
  </p:handoutMasterIdLst>
  <p:sldIdLst>
    <p:sldId id="281" r:id="rId7"/>
    <p:sldId id="282" r:id="rId8"/>
    <p:sldId id="284" r:id="rId9"/>
    <p:sldId id="296" r:id="rId10"/>
    <p:sldId id="302" r:id="rId11"/>
    <p:sldId id="303" r:id="rId12"/>
    <p:sldId id="304" r:id="rId13"/>
    <p:sldId id="305" r:id="rId14"/>
    <p:sldId id="286" r:id="rId15"/>
    <p:sldId id="289" r:id="rId16"/>
    <p:sldId id="285" r:id="rId17"/>
    <p:sldId id="301" r:id="rId18"/>
    <p:sldId id="290" r:id="rId19"/>
    <p:sldId id="291" r:id="rId20"/>
    <p:sldId id="292" r:id="rId21"/>
    <p:sldId id="293" r:id="rId22"/>
    <p:sldId id="294" r:id="rId23"/>
    <p:sldId id="288" r:id="rId24"/>
    <p:sldId id="295" r:id="rId25"/>
    <p:sldId id="307" r:id="rId26"/>
    <p:sldId id="306" r:id="rId27"/>
    <p:sldId id="311" r:id="rId28"/>
    <p:sldId id="309" r:id="rId29"/>
    <p:sldId id="310" r:id="rId30"/>
    <p:sldId id="312" r:id="rId31"/>
    <p:sldId id="313" r:id="rId32"/>
    <p:sldId id="314" r:id="rId33"/>
    <p:sldId id="308" r:id="rId34"/>
    <p:sldId id="299" r:id="rId35"/>
    <p:sldId id="29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FF"/>
    <a:srgbClr val="FFFF00"/>
    <a:srgbClr val="CC00FF"/>
    <a:srgbClr val="FF3300"/>
    <a:srgbClr val="8678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11" autoAdjust="0"/>
  </p:normalViewPr>
  <p:slideViewPr>
    <p:cSldViewPr snapToGrid="0" snapToObjects="1">
      <p:cViewPr varScale="1">
        <p:scale>
          <a:sx n="106" d="100"/>
          <a:sy n="106" d="100"/>
        </p:scale>
        <p:origin x="1686" y="114"/>
      </p:cViewPr>
      <p:guideLst>
        <p:guide orient="horz" pos="2160"/>
        <p:guide pos="2880"/>
      </p:guideLst>
    </p:cSldViewPr>
  </p:slideViewPr>
  <p:notesTextViewPr>
    <p:cViewPr>
      <p:scale>
        <a:sx n="100" d="100"/>
        <a:sy n="100" d="100"/>
      </p:scale>
      <p:origin x="0" y="0"/>
    </p:cViewPr>
  </p:notesTextViewPr>
  <p:sorterViewPr>
    <p:cViewPr>
      <p:scale>
        <a:sx n="110" d="100"/>
        <a:sy n="110" d="100"/>
      </p:scale>
      <p:origin x="0" y="-1716"/>
    </p:cViewPr>
  </p:sorterViewPr>
  <p:notesViewPr>
    <p:cSldViewPr snapToGrid="0" snapToObjects="1">
      <p:cViewPr varScale="1">
        <p:scale>
          <a:sx n="86" d="100"/>
          <a:sy n="86" d="100"/>
        </p:scale>
        <p:origin x="220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BEB47C-B07C-CB4C-A6BE-54A8428C5315}" type="datetimeFigureOut">
              <a:rPr lang="en-US" smtClean="0"/>
              <a:t>8/6/2017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D7934B-1BE5-EC4E-8095-0C800E9C6CAF}" type="slidenum">
              <a:rPr lang="en-US" smtClean="0"/>
              <a:t>‹#›</a:t>
            </a:fld>
            <a:endParaRPr lang="en-US"/>
          </a:p>
        </p:txBody>
      </p:sp>
    </p:spTree>
    <p:extLst>
      <p:ext uri="{BB962C8B-B14F-4D97-AF65-F5344CB8AC3E}">
        <p14:creationId xmlns:p14="http://schemas.microsoft.com/office/powerpoint/2010/main" val="569088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DEF2CB-720E-B143-BFBF-ADE30CC7ED0C}" type="datetimeFigureOut">
              <a:rPr lang="en-US" smtClean="0"/>
              <a:t>8/6/2017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4E5DD4-4449-3B48-8452-332DBAB4BD76}" type="slidenum">
              <a:rPr lang="en-US" smtClean="0"/>
              <a:t>‹#›</a:t>
            </a:fld>
            <a:endParaRPr lang="en-US"/>
          </a:p>
        </p:txBody>
      </p:sp>
    </p:spTree>
    <p:extLst>
      <p:ext uri="{BB962C8B-B14F-4D97-AF65-F5344CB8AC3E}">
        <p14:creationId xmlns:p14="http://schemas.microsoft.com/office/powerpoint/2010/main" val="30768074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In drug development, </a:t>
            </a:r>
            <a:r>
              <a:rPr lang="en-US" dirty="0" smtClean="0">
                <a:latin typeface="Arial" panose="020B0604020202020204" pitchFamily="34" charset="0"/>
                <a:cs typeface="Arial" panose="020B0604020202020204" pitchFamily="34" charset="0"/>
              </a:rPr>
              <a:t>ensuring </a:t>
            </a:r>
            <a:r>
              <a:rPr lang="en-US" dirty="0">
                <a:latin typeface="Arial" panose="020B0604020202020204" pitchFamily="34" charset="0"/>
                <a:cs typeface="Arial" panose="020B0604020202020204" pitchFamily="34" charset="0"/>
              </a:rPr>
              <a:t>patient safety is </a:t>
            </a:r>
            <a:r>
              <a:rPr lang="en-US" dirty="0" smtClean="0">
                <a:latin typeface="Arial" panose="020B0604020202020204" pitchFamily="34" charset="0"/>
                <a:cs typeface="Arial" panose="020B0604020202020204" pitchFamily="34" charset="0"/>
              </a:rPr>
              <a:t>crucial </a:t>
            </a:r>
            <a:r>
              <a:rPr lang="en-US" dirty="0">
                <a:latin typeface="Arial" panose="020B0604020202020204" pitchFamily="34" charset="0"/>
                <a:cs typeface="Arial" panose="020B0604020202020204" pitchFamily="34" charset="0"/>
              </a:rPr>
              <a:t>and new ways to predict adverse drug reactions are needed.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An </a:t>
            </a:r>
            <a:r>
              <a:rPr lang="en-US" dirty="0">
                <a:latin typeface="Arial" panose="020B0604020202020204" pitchFamily="34" charset="0"/>
                <a:cs typeface="Arial" panose="020B0604020202020204" pitchFamily="34" charset="0"/>
              </a:rPr>
              <a:t>adverse drug reaction is a harmful and unintended reaction to a drug that may be considered as ‘on-target’ or ‘off-target.’ </a:t>
            </a:r>
            <a:endParaRPr lang="en-US" dirty="0"/>
          </a:p>
          <a:p>
            <a:endParaRPr lang="en-US" dirty="0"/>
          </a:p>
        </p:txBody>
      </p:sp>
      <p:sp>
        <p:nvSpPr>
          <p:cNvPr id="4" name="Slide Number Placeholder 3"/>
          <p:cNvSpPr>
            <a:spLocks noGrp="1"/>
          </p:cNvSpPr>
          <p:nvPr>
            <p:ph type="sldNum" sz="quarter" idx="10"/>
          </p:nvPr>
        </p:nvSpPr>
        <p:spPr/>
        <p:txBody>
          <a:bodyPr/>
          <a:lstStyle/>
          <a:p>
            <a:fld id="{A64E5DD4-4449-3B48-8452-332DBAB4BD76}" type="slidenum">
              <a:rPr lang="en-US" smtClean="0"/>
              <a:t>2</a:t>
            </a:fld>
            <a:endParaRPr lang="en-US"/>
          </a:p>
        </p:txBody>
      </p:sp>
    </p:spTree>
    <p:extLst>
      <p:ext uri="{BB962C8B-B14F-4D97-AF65-F5344CB8AC3E}">
        <p14:creationId xmlns:p14="http://schemas.microsoft.com/office/powerpoint/2010/main" val="119079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non-systematic approach was used to select</a:t>
            </a:r>
            <a:r>
              <a:rPr lang="en-US" baseline="0" dirty="0" smtClean="0"/>
              <a:t> 4 AEs per drug  (*not comprehensive)</a:t>
            </a:r>
            <a:endParaRPr lang="en-US" dirty="0"/>
          </a:p>
        </p:txBody>
      </p:sp>
      <p:sp>
        <p:nvSpPr>
          <p:cNvPr id="4" name="Slide Number Placeholder 3"/>
          <p:cNvSpPr>
            <a:spLocks noGrp="1"/>
          </p:cNvSpPr>
          <p:nvPr>
            <p:ph type="sldNum" sz="quarter" idx="10"/>
          </p:nvPr>
        </p:nvSpPr>
        <p:spPr/>
        <p:txBody>
          <a:bodyPr/>
          <a:lstStyle/>
          <a:p>
            <a:fld id="{A64E5DD4-4449-3B48-8452-332DBAB4BD76}" type="slidenum">
              <a:rPr lang="en-US" smtClean="0"/>
              <a:t>18</a:t>
            </a:fld>
            <a:endParaRPr lang="en-US"/>
          </a:p>
        </p:txBody>
      </p:sp>
    </p:spTree>
    <p:extLst>
      <p:ext uri="{BB962C8B-B14F-4D97-AF65-F5344CB8AC3E}">
        <p14:creationId xmlns:p14="http://schemas.microsoft.com/office/powerpoint/2010/main" val="948144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A systems pharmacology approach to collate information about proteins in a pathway beyond a known drug target, along with clinical information about adverse effects of drugs known to interact with different proteins in the same pathway, could potentially predict a new drug’s adverse reactions</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a:t>
            </a:r>
            <a:r>
              <a:rPr lang="en-US" sz="1200" b="0" i="0" u="none" strike="noStrike" kern="1200" baseline="0" dirty="0" smtClean="0">
                <a:solidFill>
                  <a:schemeClr val="tx1"/>
                </a:solidFill>
                <a:latin typeface="+mn-lt"/>
                <a:ea typeface="+mn-ea"/>
                <a:cs typeface="+mn-cs"/>
              </a:rPr>
              <a:t>Activation of RAGE is involved in the immediate inflammatory response)</a:t>
            </a:r>
            <a:endParaRPr lang="en-US" dirty="0"/>
          </a:p>
        </p:txBody>
      </p:sp>
      <p:sp>
        <p:nvSpPr>
          <p:cNvPr id="4" name="Slide Number Placeholder 3"/>
          <p:cNvSpPr>
            <a:spLocks noGrp="1"/>
          </p:cNvSpPr>
          <p:nvPr>
            <p:ph type="sldNum" sz="quarter" idx="10"/>
          </p:nvPr>
        </p:nvSpPr>
        <p:spPr/>
        <p:txBody>
          <a:bodyPr/>
          <a:lstStyle/>
          <a:p>
            <a:fld id="{A64E5DD4-4449-3B48-8452-332DBAB4BD76}" type="slidenum">
              <a:rPr lang="en-US" smtClean="0"/>
              <a:t>3</a:t>
            </a:fld>
            <a:endParaRPr lang="en-US"/>
          </a:p>
        </p:txBody>
      </p:sp>
    </p:spTree>
    <p:extLst>
      <p:ext uri="{BB962C8B-B14F-4D97-AF65-F5344CB8AC3E}">
        <p14:creationId xmlns:p14="http://schemas.microsoft.com/office/powerpoint/2010/main" val="22074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Arial" panose="020B0604020202020204" pitchFamily="34" charset="0"/>
                <a:cs typeface="Arial" panose="020B0604020202020204" pitchFamily="34" charset="0"/>
              </a:rPr>
              <a:t>In the article, “</a:t>
            </a:r>
            <a:r>
              <a:rPr lang="en-US" sz="1200" i="1" dirty="0" err="1" smtClean="0">
                <a:latin typeface="Arial" panose="020B0604020202020204" pitchFamily="34" charset="0"/>
                <a:cs typeface="Arial" panose="020B0604020202020204" pitchFamily="34" charset="0"/>
              </a:rPr>
              <a:t>Postmarket</a:t>
            </a:r>
            <a:r>
              <a:rPr lang="en-US" sz="1200" i="1" dirty="0" smtClean="0">
                <a:latin typeface="Arial" panose="020B0604020202020204" pitchFamily="34" charset="0"/>
                <a:cs typeface="Arial" panose="020B0604020202020204" pitchFamily="34" charset="0"/>
              </a:rPr>
              <a:t> Safety Events Among Novel Therapeutics Approved by the US Food and Drug Administration Between 2001 and 2010</a:t>
            </a:r>
            <a:r>
              <a:rPr lang="en-US" sz="1200" dirty="0" smtClean="0">
                <a:latin typeface="Arial" panose="020B0604020202020204" pitchFamily="34" charset="0"/>
                <a:cs typeface="Arial" panose="020B0604020202020204" pitchFamily="34" charset="0"/>
              </a:rPr>
              <a:t>," Downing et al. (2017) describe novel therapeutics with significant safety findings identified after drugs were approved, including </a:t>
            </a:r>
            <a:r>
              <a:rPr lang="en-US" sz="1200" dirty="0" err="1" smtClean="0">
                <a:latin typeface="Arial" panose="020B0604020202020204" pitchFamily="34" charset="0"/>
                <a:cs typeface="Arial" panose="020B0604020202020204" pitchFamily="34" charset="0"/>
              </a:rPr>
              <a:t>adalimumab</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golimumab</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sunitinib</a:t>
            </a:r>
            <a:r>
              <a:rPr lang="en-US" sz="1200" dirty="0" smtClean="0">
                <a:latin typeface="Arial" panose="020B0604020202020204" pitchFamily="34" charset="0"/>
                <a:cs typeface="Arial" panose="020B0604020202020204" pitchFamily="34" charset="0"/>
              </a:rPr>
              <a:t>, and </a:t>
            </a:r>
            <a:r>
              <a:rPr lang="en-US" sz="1200" dirty="0" err="1" smtClean="0">
                <a:latin typeface="Arial" panose="020B0604020202020204" pitchFamily="34" charset="0"/>
                <a:cs typeface="Arial" panose="020B0604020202020204" pitchFamily="34" charset="0"/>
              </a:rPr>
              <a:t>pregabalin</a:t>
            </a:r>
            <a:r>
              <a:rPr lang="en-US" sz="1200" dirty="0" smtClean="0">
                <a:latin typeface="Arial" panose="020B0604020202020204" pitchFamily="34" charset="0"/>
                <a:cs typeface="Arial" panose="020B0604020202020204" pitchFamily="34" charset="0"/>
              </a:rPr>
              <a:t>.</a:t>
            </a:r>
          </a:p>
          <a:p>
            <a:endParaRPr lang="en-US" sz="1200" dirty="0" smtClean="0">
              <a:latin typeface="Arial" panose="020B0604020202020204" pitchFamily="34" charset="0"/>
              <a:cs typeface="Arial" panose="020B0604020202020204" pitchFamily="34" charset="0"/>
            </a:endParaRPr>
          </a:p>
          <a:p>
            <a:r>
              <a:rPr lang="en-US" sz="1200" dirty="0" smtClean="0">
                <a:latin typeface="Arial" panose="020B0604020202020204" pitchFamily="34" charset="0"/>
                <a:cs typeface="Arial" panose="020B0604020202020204" pitchFamily="34" charset="0"/>
              </a:rPr>
              <a:t>Safety Events:  </a:t>
            </a:r>
          </a:p>
          <a:p>
            <a:r>
              <a:rPr lang="en-US" dirty="0" err="1" smtClean="0"/>
              <a:t>Adalimumab</a:t>
            </a:r>
            <a:r>
              <a:rPr lang="en-US" dirty="0" smtClean="0"/>
              <a:t>:</a:t>
            </a:r>
            <a:r>
              <a:rPr lang="en-US" baseline="0" dirty="0" smtClean="0"/>
              <a:t>  </a:t>
            </a:r>
            <a:r>
              <a:rPr lang="en-US" dirty="0" smtClean="0"/>
              <a:t>Boxed warning (Nov ’09): Malignancy Safety communication + Boxed warning (Sept ‘11): Risk of Listeria and Legionella infection</a:t>
            </a:r>
          </a:p>
          <a:p>
            <a:r>
              <a:rPr lang="en-US" dirty="0" err="1" smtClean="0"/>
              <a:t>Golimumab</a:t>
            </a:r>
            <a:r>
              <a:rPr lang="en-US" dirty="0" smtClean="0"/>
              <a:t>:  Boxed warning (Nov ’09): Malignancy Safety communication + Boxed warning (Sept ‘11): Risk of Listeria and Legionella infection</a:t>
            </a:r>
          </a:p>
          <a:p>
            <a:r>
              <a:rPr lang="en-US" sz="1200" dirty="0" err="1" smtClean="0">
                <a:latin typeface="Arial" panose="020B0604020202020204" pitchFamily="34" charset="0"/>
                <a:cs typeface="Arial" panose="020B0604020202020204" pitchFamily="34" charset="0"/>
              </a:rPr>
              <a:t>Sunitinib</a:t>
            </a:r>
            <a:r>
              <a:rPr lang="en-US" sz="1200" dirty="0" smtClean="0">
                <a:latin typeface="Arial" panose="020B0604020202020204" pitchFamily="34" charset="0"/>
                <a:cs typeface="Arial" panose="020B0604020202020204" pitchFamily="34" charset="0"/>
              </a:rPr>
              <a:t>:</a:t>
            </a:r>
            <a:r>
              <a:rPr lang="en-US" sz="1200" baseline="0" dirty="0" smtClean="0">
                <a:latin typeface="Arial" panose="020B0604020202020204" pitchFamily="34" charset="0"/>
                <a:cs typeface="Arial" panose="020B0604020202020204" pitchFamily="34" charset="0"/>
              </a:rPr>
              <a:t>  Boxed warning (2010):  </a:t>
            </a:r>
            <a:r>
              <a:rPr lang="en-US" sz="1200" b="0" i="0" u="none" strike="noStrike" kern="1200" baseline="0" dirty="0" smtClean="0">
                <a:solidFill>
                  <a:schemeClr val="tx1"/>
                </a:solidFill>
                <a:latin typeface="+mn-lt"/>
                <a:ea typeface="+mn-ea"/>
                <a:cs typeface="+mn-cs"/>
              </a:rPr>
              <a:t>hepatotoxicity, including death </a:t>
            </a:r>
          </a:p>
          <a:p>
            <a:r>
              <a:rPr lang="en-US" sz="1200" b="0" i="0" u="none" strike="noStrike" kern="1200" baseline="0" dirty="0" err="1" smtClean="0">
                <a:solidFill>
                  <a:schemeClr val="tx1"/>
                </a:solidFill>
                <a:latin typeface="+mn-lt"/>
                <a:ea typeface="+mn-ea"/>
                <a:cs typeface="+mn-cs"/>
              </a:rPr>
              <a:t>Pregabalin</a:t>
            </a:r>
            <a:r>
              <a:rPr lang="en-US" sz="1200" b="0" i="0" u="none" strike="noStrike" kern="1200" baseline="0" dirty="0" smtClean="0">
                <a:solidFill>
                  <a:schemeClr val="tx1"/>
                </a:solidFill>
                <a:latin typeface="+mn-lt"/>
                <a:ea typeface="+mn-ea"/>
                <a:cs typeface="+mn-cs"/>
              </a:rPr>
              <a:t>:  REMS (2009):  increased risk of suicidal thoughts and behavior </a:t>
            </a:r>
            <a:endParaRPr lang="en-US" sz="1200" dirty="0" smtClean="0">
              <a:latin typeface="Arial" panose="020B0604020202020204" pitchFamily="34" charset="0"/>
              <a:cs typeface="Arial" panose="020B0604020202020204" pitchFamily="34" charset="0"/>
            </a:endParaRPr>
          </a:p>
          <a:p>
            <a:endParaRPr lang="en-US" sz="1200" dirty="0" smtClean="0">
              <a:latin typeface="Arial" panose="020B0604020202020204" pitchFamily="34" charset="0"/>
              <a:cs typeface="Arial" panose="020B0604020202020204" pitchFamily="34" charset="0"/>
            </a:endParaRPr>
          </a:p>
          <a:p>
            <a:r>
              <a:rPr lang="en-US" sz="1200" dirty="0" smtClean="0">
                <a:latin typeface="Arial" panose="020B0604020202020204" pitchFamily="34" charset="0"/>
                <a:cs typeface="Arial" panose="020B0604020202020204" pitchFamily="34" charset="0"/>
              </a:rPr>
              <a:t>Reference: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rPr>
              <a:t>Downing NS, Shah ND, </a:t>
            </a:r>
            <a:r>
              <a:rPr lang="en-US" sz="1200" dirty="0" err="1" smtClean="0">
                <a:latin typeface="Arial" charset="0"/>
              </a:rPr>
              <a:t>Aminawung</a:t>
            </a:r>
            <a:r>
              <a:rPr lang="en-US" sz="1200" dirty="0" smtClean="0">
                <a:latin typeface="Arial" charset="0"/>
              </a:rPr>
              <a:t> JA, Pease AM, </a:t>
            </a:r>
            <a:r>
              <a:rPr lang="en-US" sz="1200" dirty="0" err="1" smtClean="0">
                <a:latin typeface="Arial" charset="0"/>
              </a:rPr>
              <a:t>Zeitoun</a:t>
            </a:r>
            <a:r>
              <a:rPr lang="en-US" sz="1200" dirty="0" smtClean="0">
                <a:latin typeface="Arial" charset="0"/>
              </a:rPr>
              <a:t> J, </a:t>
            </a:r>
            <a:r>
              <a:rPr lang="en-US" sz="1200" dirty="0" err="1" smtClean="0">
                <a:latin typeface="Arial" charset="0"/>
              </a:rPr>
              <a:t>Krumholz</a:t>
            </a:r>
            <a:r>
              <a:rPr lang="en-US" sz="1200" dirty="0" smtClean="0">
                <a:latin typeface="Arial" charset="0"/>
              </a:rPr>
              <a:t> HM, Ross JS. </a:t>
            </a:r>
            <a:r>
              <a:rPr lang="en-US" sz="1200" dirty="0" err="1" smtClean="0">
                <a:latin typeface="Arial" charset="0"/>
              </a:rPr>
              <a:t>Postmarket</a:t>
            </a:r>
            <a:r>
              <a:rPr lang="en-US" sz="1200" dirty="0" smtClean="0">
                <a:latin typeface="Arial" charset="0"/>
              </a:rPr>
              <a:t> Safety Events Among Novel Therapeutics Approved by the US Food and Drug Administration Between 2001 and 2010. </a:t>
            </a:r>
            <a:r>
              <a:rPr lang="en-US" sz="1200" i="1" dirty="0" smtClean="0">
                <a:latin typeface="Arial" charset="0"/>
              </a:rPr>
              <a:t>JAMA</a:t>
            </a:r>
            <a:r>
              <a:rPr lang="en-US" sz="1200" dirty="0" smtClean="0">
                <a:latin typeface="Arial" charset="0"/>
              </a:rPr>
              <a:t>. 2017;317(18):1854-1863</a:t>
            </a:r>
          </a:p>
          <a:p>
            <a:endParaRPr lang="en-US" dirty="0"/>
          </a:p>
        </p:txBody>
      </p:sp>
      <p:sp>
        <p:nvSpPr>
          <p:cNvPr id="4" name="Slide Number Placeholder 3"/>
          <p:cNvSpPr>
            <a:spLocks noGrp="1"/>
          </p:cNvSpPr>
          <p:nvPr>
            <p:ph type="sldNum" sz="quarter" idx="10"/>
          </p:nvPr>
        </p:nvSpPr>
        <p:spPr/>
        <p:txBody>
          <a:bodyPr/>
          <a:lstStyle/>
          <a:p>
            <a:fld id="{A64E5DD4-4449-3B48-8452-332DBAB4BD76}" type="slidenum">
              <a:rPr lang="en-US" smtClean="0"/>
              <a:t>9</a:t>
            </a:fld>
            <a:endParaRPr lang="en-US"/>
          </a:p>
        </p:txBody>
      </p:sp>
    </p:spTree>
    <p:extLst>
      <p:ext uri="{BB962C8B-B14F-4D97-AF65-F5344CB8AC3E}">
        <p14:creationId xmlns:p14="http://schemas.microsoft.com/office/powerpoint/2010/main" val="2187382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The 4 selected drugs all act within the MAPK pathway, which has sub-pathways linked by the MEK1 gene so this gene was selected as a proof-of-concept evaluation to test the systems pharmacology pathway approach.</a:t>
            </a:r>
            <a:endParaRPr lang="en-US" dirty="0" smtClean="0"/>
          </a:p>
          <a:p>
            <a:endParaRPr lang="en-US" dirty="0"/>
          </a:p>
        </p:txBody>
      </p:sp>
      <p:sp>
        <p:nvSpPr>
          <p:cNvPr id="4" name="Slide Number Placeholder 3"/>
          <p:cNvSpPr>
            <a:spLocks noGrp="1"/>
          </p:cNvSpPr>
          <p:nvPr>
            <p:ph type="sldNum" sz="quarter" idx="10"/>
          </p:nvPr>
        </p:nvSpPr>
        <p:spPr/>
        <p:txBody>
          <a:bodyPr/>
          <a:lstStyle/>
          <a:p>
            <a:fld id="{A64E5DD4-4449-3B48-8452-332DBAB4BD76}" type="slidenum">
              <a:rPr lang="en-US" smtClean="0"/>
              <a:t>10</a:t>
            </a:fld>
            <a:endParaRPr lang="en-US"/>
          </a:p>
        </p:txBody>
      </p:sp>
    </p:spTree>
    <p:extLst>
      <p:ext uri="{BB962C8B-B14F-4D97-AF65-F5344CB8AC3E}">
        <p14:creationId xmlns:p14="http://schemas.microsoft.com/office/powerpoint/2010/main" val="1626073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4E5DD4-4449-3B48-8452-332DBAB4BD76}" type="slidenum">
              <a:rPr lang="en-US" smtClean="0"/>
              <a:t>12</a:t>
            </a:fld>
            <a:endParaRPr lang="en-US"/>
          </a:p>
        </p:txBody>
      </p:sp>
    </p:spTree>
    <p:extLst>
      <p:ext uri="{BB962C8B-B14F-4D97-AF65-F5344CB8AC3E}">
        <p14:creationId xmlns:p14="http://schemas.microsoft.com/office/powerpoint/2010/main" val="2983305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ct val="20000"/>
              </a:spcBef>
              <a:spcAft>
                <a:spcPct val="20000"/>
              </a:spcAft>
              <a:buClr>
                <a:srgbClr val="D52B1E"/>
              </a:buClr>
            </a:pPr>
            <a:r>
              <a:rPr lang="en-US" sz="1400" dirty="0" smtClean="0">
                <a:latin typeface="Arial" charset="0"/>
              </a:rPr>
              <a:t>Objective:  Design, develop and test a </a:t>
            </a:r>
            <a:r>
              <a:rPr lang="en-US" sz="1400" dirty="0" err="1" smtClean="0">
                <a:latin typeface="Arial" charset="0"/>
              </a:rPr>
              <a:t>pharmacoinformatics</a:t>
            </a:r>
            <a:r>
              <a:rPr lang="en-US" sz="1400" dirty="0" smtClean="0">
                <a:latin typeface="Arial" charset="0"/>
              </a:rPr>
              <a:t> approach integrating information from several scientific databases, with input from disciplines such as pharmacology and biology to find genes within a parameterized distance of MEK1 and identify drugs that target those and their adverse events.</a:t>
            </a:r>
          </a:p>
          <a:p>
            <a:pPr algn="just">
              <a:spcBef>
                <a:spcPct val="20000"/>
              </a:spcBef>
              <a:spcAft>
                <a:spcPct val="20000"/>
              </a:spcAft>
              <a:buClr>
                <a:srgbClr val="D52B1E"/>
              </a:buClr>
            </a:pPr>
            <a:endParaRPr lang="en-US" sz="1400" dirty="0" smtClean="0">
              <a:latin typeface="Arial" charset="0"/>
            </a:endParaRPr>
          </a:p>
          <a:p>
            <a:pPr marL="742950" lvl="1" indent="-285750" algn="just">
              <a:spcBef>
                <a:spcPct val="20000"/>
              </a:spcBef>
              <a:spcAft>
                <a:spcPct val="20000"/>
              </a:spcAft>
              <a:buClr>
                <a:srgbClr val="D52B1E"/>
              </a:buClr>
              <a:buFont typeface="Arial" panose="020B0604020202020204" pitchFamily="34" charset="0"/>
              <a:buChar char="•"/>
            </a:pPr>
            <a:r>
              <a:rPr lang="en-US" sz="1400" dirty="0" smtClean="0">
                <a:latin typeface="Arial" charset="0"/>
              </a:rPr>
              <a:t>R, a statistical programming language, was used to mine data from </a:t>
            </a:r>
            <a:r>
              <a:rPr lang="en-US" sz="1400" dirty="0" err="1" smtClean="0">
                <a:latin typeface="Arial" charset="0"/>
              </a:rPr>
              <a:t>Metacore</a:t>
            </a:r>
            <a:r>
              <a:rPr lang="en-US" sz="1400" dirty="0" smtClean="0">
                <a:latin typeface="Arial" charset="0"/>
              </a:rPr>
              <a:t>, an R interface to </a:t>
            </a:r>
            <a:r>
              <a:rPr lang="en-US" sz="1400" dirty="0" err="1" smtClean="0">
                <a:latin typeface="Arial" charset="0"/>
              </a:rPr>
              <a:t>Metabase</a:t>
            </a:r>
            <a:r>
              <a:rPr lang="en-US" sz="1400" dirty="0" smtClean="0">
                <a:latin typeface="Arial" charset="0"/>
              </a:rPr>
              <a:t>, a database of molecular interactions and drugs. This data included genes, their locations relative to one another, the mechanism of reactions between genes, the effect they have on their target organ, and drugs.</a:t>
            </a:r>
          </a:p>
          <a:p>
            <a:pPr marL="742950" lvl="1" indent="-285750" algn="just">
              <a:spcBef>
                <a:spcPct val="20000"/>
              </a:spcBef>
              <a:spcAft>
                <a:spcPct val="20000"/>
              </a:spcAft>
              <a:buClr>
                <a:srgbClr val="D52B1E"/>
              </a:buClr>
              <a:buFont typeface="Arial" panose="020B0604020202020204" pitchFamily="34" charset="0"/>
              <a:buChar char="•"/>
            </a:pPr>
            <a:r>
              <a:rPr lang="en-US" sz="1400" dirty="0" smtClean="0">
                <a:latin typeface="Arial" charset="0"/>
              </a:rPr>
              <a:t>FAERS, the FDA’s adverse event reporting system, was used to identify known adverse events of drugs affecting the pathway of interest.</a:t>
            </a:r>
          </a:p>
          <a:p>
            <a:endParaRPr lang="en-US" sz="1400" dirty="0" smtClean="0">
              <a:latin typeface="Arial" charset="0"/>
            </a:endParaRPr>
          </a:p>
          <a:p>
            <a:r>
              <a:rPr lang="en-US" sz="1200" dirty="0" smtClean="0">
                <a:solidFill>
                  <a:srgbClr val="FF0000"/>
                </a:solidFill>
                <a:latin typeface="Arial" panose="020B0604020202020204" pitchFamily="34" charset="0"/>
                <a:cs typeface="Arial" panose="020B0604020202020204" pitchFamily="34" charset="0"/>
              </a:rPr>
              <a:t>In addition, it was planned to query gene distribution among tissues </a:t>
            </a:r>
            <a:r>
              <a:rPr lang="en-US" sz="1200" baseline="0" dirty="0" smtClean="0">
                <a:solidFill>
                  <a:srgbClr val="FF0000"/>
                </a:solidFill>
                <a:latin typeface="Arial" panose="020B0604020202020204" pitchFamily="34" charset="0"/>
                <a:cs typeface="Arial" panose="020B0604020202020204" pitchFamily="34" charset="0"/>
              </a:rPr>
              <a:t>from </a:t>
            </a:r>
            <a:r>
              <a:rPr lang="en-US" sz="1200" baseline="0" dirty="0" err="1" smtClean="0">
                <a:solidFill>
                  <a:srgbClr val="FF0000"/>
                </a:solidFill>
                <a:latin typeface="Arial" panose="020B0604020202020204" pitchFamily="34" charset="0"/>
                <a:cs typeface="Arial" panose="020B0604020202020204" pitchFamily="34" charset="0"/>
              </a:rPr>
              <a:t>Metabase</a:t>
            </a:r>
            <a:r>
              <a:rPr lang="en-US" sz="1200" baseline="0" dirty="0" smtClean="0">
                <a:solidFill>
                  <a:srgbClr val="FF0000"/>
                </a:solidFill>
                <a:latin typeface="Arial" panose="020B0604020202020204" pitchFamily="34" charset="0"/>
                <a:cs typeface="Arial" panose="020B0604020202020204" pitchFamily="34" charset="0"/>
              </a:rPr>
              <a:t>/</a:t>
            </a:r>
            <a:r>
              <a:rPr lang="en-US" sz="1200" dirty="0" smtClean="0">
                <a:solidFill>
                  <a:srgbClr val="FF0000"/>
                </a:solidFill>
                <a:latin typeface="Arial" panose="020B0604020202020204" pitchFamily="34" charset="0"/>
                <a:cs typeface="Arial" panose="020B0604020202020204" pitchFamily="34" charset="0"/>
              </a:rPr>
              <a:t>the Human Protein Atlas but issues</a:t>
            </a:r>
            <a:r>
              <a:rPr lang="en-US" sz="1200" baseline="0" dirty="0" smtClean="0">
                <a:solidFill>
                  <a:srgbClr val="FF0000"/>
                </a:solidFill>
                <a:latin typeface="Arial" panose="020B0604020202020204" pitchFamily="34" charset="0"/>
                <a:cs typeface="Arial" panose="020B0604020202020204" pitchFamily="34" charset="0"/>
              </a:rPr>
              <a:t> arose that could not be resolved in time to complete.</a:t>
            </a:r>
            <a:endParaRPr lang="en-US" dirty="0"/>
          </a:p>
        </p:txBody>
      </p:sp>
      <p:sp>
        <p:nvSpPr>
          <p:cNvPr id="4" name="Slide Number Placeholder 3"/>
          <p:cNvSpPr>
            <a:spLocks noGrp="1"/>
          </p:cNvSpPr>
          <p:nvPr>
            <p:ph type="sldNum" sz="quarter" idx="10"/>
          </p:nvPr>
        </p:nvSpPr>
        <p:spPr/>
        <p:txBody>
          <a:bodyPr/>
          <a:lstStyle/>
          <a:p>
            <a:fld id="{A64E5DD4-4449-3B48-8452-332DBAB4BD76}" type="slidenum">
              <a:rPr lang="en-US" smtClean="0"/>
              <a:t>13</a:t>
            </a:fld>
            <a:endParaRPr lang="en-US"/>
          </a:p>
        </p:txBody>
      </p:sp>
    </p:spTree>
    <p:extLst>
      <p:ext uri="{BB962C8B-B14F-4D97-AF65-F5344CB8AC3E}">
        <p14:creationId xmlns:p14="http://schemas.microsoft.com/office/powerpoint/2010/main" val="295506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Bef>
                <a:spcPct val="20000"/>
              </a:spcBef>
              <a:spcAft>
                <a:spcPct val="20000"/>
              </a:spcAft>
              <a:buClr>
                <a:srgbClr val="D52B1E"/>
              </a:buClr>
              <a:buFont typeface="Arial" panose="020B0604020202020204" pitchFamily="34" charset="0"/>
              <a:buChar char="♦"/>
            </a:pPr>
            <a:r>
              <a:rPr lang="en-US" sz="1400" dirty="0" smtClean="0">
                <a:latin typeface="Arial" charset="0"/>
              </a:rPr>
              <a:t>Using R, six distinct noodle pathways were identified in </a:t>
            </a:r>
            <a:r>
              <a:rPr lang="en-US" sz="1400" dirty="0" err="1" smtClean="0">
                <a:latin typeface="Arial" charset="0"/>
              </a:rPr>
              <a:t>Metabase</a:t>
            </a:r>
            <a:r>
              <a:rPr lang="en-US" sz="1400" dirty="0" smtClean="0">
                <a:latin typeface="Arial" charset="0"/>
              </a:rPr>
              <a:t>, each having MEK1 as either the </a:t>
            </a:r>
            <a:r>
              <a:rPr lang="en-US" sz="1400" b="1" dirty="0" smtClean="0">
                <a:solidFill>
                  <a:srgbClr val="0070C0"/>
                </a:solidFill>
                <a:latin typeface="Arial" charset="0"/>
              </a:rPr>
              <a:t>Head</a:t>
            </a:r>
            <a:r>
              <a:rPr lang="en-US" sz="1400" dirty="0" smtClean="0">
                <a:latin typeface="Arial" charset="0"/>
              </a:rPr>
              <a:t> or </a:t>
            </a:r>
            <a:r>
              <a:rPr lang="en-US" sz="1400" b="1" dirty="0" smtClean="0">
                <a:solidFill>
                  <a:srgbClr val="FC9204"/>
                </a:solidFill>
                <a:latin typeface="Arial" charset="0"/>
              </a:rPr>
              <a:t>Tail</a:t>
            </a:r>
            <a:r>
              <a:rPr lang="en-US" sz="1400" dirty="0" smtClean="0">
                <a:latin typeface="Arial" charset="0"/>
              </a:rPr>
              <a:t> of the noodle. </a:t>
            </a:r>
          </a:p>
          <a:p>
            <a:endParaRPr lang="en-US" dirty="0"/>
          </a:p>
        </p:txBody>
      </p:sp>
      <p:sp>
        <p:nvSpPr>
          <p:cNvPr id="4" name="Slide Number Placeholder 3"/>
          <p:cNvSpPr>
            <a:spLocks noGrp="1"/>
          </p:cNvSpPr>
          <p:nvPr>
            <p:ph type="sldNum" sz="quarter" idx="10"/>
          </p:nvPr>
        </p:nvSpPr>
        <p:spPr/>
        <p:txBody>
          <a:bodyPr/>
          <a:lstStyle/>
          <a:p>
            <a:fld id="{A64E5DD4-4449-3B48-8452-332DBAB4BD76}" type="slidenum">
              <a:rPr lang="en-US" smtClean="0"/>
              <a:t>14</a:t>
            </a:fld>
            <a:endParaRPr lang="en-US"/>
          </a:p>
        </p:txBody>
      </p:sp>
    </p:spTree>
    <p:extLst>
      <p:ext uri="{BB962C8B-B14F-4D97-AF65-F5344CB8AC3E}">
        <p14:creationId xmlns:p14="http://schemas.microsoft.com/office/powerpoint/2010/main" val="2126976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rPr>
              <a:t>Three distinct noodles were found pertaining to the BMP signaling pathway, therefore this pathway representation in </a:t>
            </a:r>
            <a:r>
              <a:rPr lang="en-US" sz="1200" dirty="0" err="1" smtClean="0">
                <a:latin typeface="Arial" charset="0"/>
              </a:rPr>
              <a:t>Metabase</a:t>
            </a:r>
            <a:r>
              <a:rPr lang="en-US" sz="1200" dirty="0" smtClean="0">
                <a:latin typeface="Arial" charset="0"/>
              </a:rPr>
              <a:t> is shown as an example</a:t>
            </a:r>
            <a:endParaRPr lang="en-US" dirty="0"/>
          </a:p>
        </p:txBody>
      </p:sp>
      <p:sp>
        <p:nvSpPr>
          <p:cNvPr id="4" name="Slide Number Placeholder 3"/>
          <p:cNvSpPr>
            <a:spLocks noGrp="1"/>
          </p:cNvSpPr>
          <p:nvPr>
            <p:ph type="sldNum" sz="quarter" idx="10"/>
          </p:nvPr>
        </p:nvSpPr>
        <p:spPr/>
        <p:txBody>
          <a:bodyPr/>
          <a:lstStyle/>
          <a:p>
            <a:fld id="{A64E5DD4-4449-3B48-8452-332DBAB4BD76}" type="slidenum">
              <a:rPr lang="en-US" smtClean="0"/>
              <a:t>15</a:t>
            </a:fld>
            <a:endParaRPr lang="en-US"/>
          </a:p>
        </p:txBody>
      </p:sp>
    </p:spTree>
    <p:extLst>
      <p:ext uri="{BB962C8B-B14F-4D97-AF65-F5344CB8AC3E}">
        <p14:creationId xmlns:p14="http://schemas.microsoft.com/office/powerpoint/2010/main" val="991091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Bef>
                <a:spcPct val="20000"/>
              </a:spcBef>
              <a:spcAft>
                <a:spcPct val="20000"/>
              </a:spcAft>
              <a:buClr>
                <a:srgbClr val="D52B1E"/>
              </a:buClr>
              <a:buFont typeface="Arial" panose="020B0604020202020204" pitchFamily="34" charset="0"/>
              <a:buChar char="♦"/>
            </a:pPr>
            <a:r>
              <a:rPr lang="en-US" sz="1200" dirty="0" smtClean="0">
                <a:latin typeface="Arial" charset="0"/>
              </a:rPr>
              <a:t>Using </a:t>
            </a:r>
            <a:r>
              <a:rPr lang="en-US" sz="1200" dirty="0" err="1" smtClean="0">
                <a:latin typeface="Arial" charset="0"/>
              </a:rPr>
              <a:t>OpenVigil</a:t>
            </a:r>
            <a:r>
              <a:rPr lang="en-US" sz="1200" dirty="0" smtClean="0">
                <a:latin typeface="Arial" charset="0"/>
              </a:rPr>
              <a:t> to access FAERs, the FDA’s Adverse Event Reporting System, the adverse events for the drugs that targeted the genes involved in the BMP Signaling Pathway.</a:t>
            </a:r>
          </a:p>
          <a:p>
            <a:pPr marL="285750" indent="-285750" algn="just">
              <a:spcBef>
                <a:spcPct val="20000"/>
              </a:spcBef>
              <a:spcAft>
                <a:spcPct val="20000"/>
              </a:spcAft>
              <a:buClr>
                <a:srgbClr val="D52B1E"/>
              </a:buClr>
              <a:buFont typeface="Arial" panose="020B0604020202020204" pitchFamily="34" charset="0"/>
              <a:buChar char="♦"/>
            </a:pPr>
            <a:r>
              <a:rPr lang="en-US" sz="1200" dirty="0" smtClean="0">
                <a:latin typeface="Arial" panose="020B0604020202020204" pitchFamily="34" charset="0"/>
                <a:cs typeface="Arial" panose="020B0604020202020204" pitchFamily="34" charset="0"/>
              </a:rPr>
              <a:t>14 adverse events were found for drugs targeting the MAPK and BMP pathways, 11 were found that affected both pathways (Figure 4.)</a:t>
            </a:r>
            <a:endParaRPr lang="en-US" sz="1200" dirty="0" smtClean="0">
              <a:latin typeface="Arial" charset="0"/>
            </a:endParaRPr>
          </a:p>
          <a:p>
            <a:endParaRPr lang="en-US" dirty="0"/>
          </a:p>
        </p:txBody>
      </p:sp>
      <p:sp>
        <p:nvSpPr>
          <p:cNvPr id="4" name="Slide Number Placeholder 3"/>
          <p:cNvSpPr>
            <a:spLocks noGrp="1"/>
          </p:cNvSpPr>
          <p:nvPr>
            <p:ph type="sldNum" sz="quarter" idx="10"/>
          </p:nvPr>
        </p:nvSpPr>
        <p:spPr/>
        <p:txBody>
          <a:bodyPr/>
          <a:lstStyle/>
          <a:p>
            <a:fld id="{A64E5DD4-4449-3B48-8452-332DBAB4BD76}" type="slidenum">
              <a:rPr lang="en-US" smtClean="0"/>
              <a:t>17</a:t>
            </a:fld>
            <a:endParaRPr lang="en-US"/>
          </a:p>
        </p:txBody>
      </p:sp>
    </p:spTree>
    <p:extLst>
      <p:ext uri="{BB962C8B-B14F-4D97-AF65-F5344CB8AC3E}">
        <p14:creationId xmlns:p14="http://schemas.microsoft.com/office/powerpoint/2010/main" val="3892135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titl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32231" y="5936948"/>
            <a:ext cx="1065800" cy="581526"/>
          </a:xfrm>
          <a:prstGeom prst="rect">
            <a:avLst/>
          </a:prstGeom>
        </p:spPr>
      </p:pic>
      <p:sp>
        <p:nvSpPr>
          <p:cNvPr id="2" name="Title 1"/>
          <p:cNvSpPr>
            <a:spLocks noGrp="1"/>
          </p:cNvSpPr>
          <p:nvPr>
            <p:ph type="ctrTitle"/>
          </p:nvPr>
        </p:nvSpPr>
        <p:spPr>
          <a:xfrm>
            <a:off x="685800" y="2130425"/>
            <a:ext cx="7772400" cy="1470025"/>
          </a:xfrm>
        </p:spPr>
        <p:txBody>
          <a:bodyPr/>
          <a:lstStyle>
            <a:lvl1pPr algn="l">
              <a:defRPr b="0" i="0">
                <a:solidFill>
                  <a:srgbClr val="FFFFFF"/>
                </a:solidFill>
                <a:latin typeface="+mj-lt"/>
                <a:cs typeface="DIN-Bold"/>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584928"/>
            <a:ext cx="7772400" cy="937683"/>
          </a:xfrm>
        </p:spPr>
        <p:txBody>
          <a:bodyPr/>
          <a:lstStyle>
            <a:lvl1pPr marL="0" indent="0" algn="l">
              <a:buNone/>
              <a:defRPr>
                <a:solidFill>
                  <a:srgbClr val="FFFFFF"/>
                </a:solidFill>
                <a:latin typeface="DIN-Regular"/>
                <a:cs typeface="DIN-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34621851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D3BA62-6029-464A-B72A-05211423D43F}"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a:t>
            </a:fld>
            <a:endParaRPr lang="en-US"/>
          </a:p>
        </p:txBody>
      </p:sp>
    </p:spTree>
    <p:extLst>
      <p:ext uri="{BB962C8B-B14F-4D97-AF65-F5344CB8AC3E}">
        <p14:creationId xmlns:p14="http://schemas.microsoft.com/office/powerpoint/2010/main" val="3620594623"/>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C09BA0B-178A-3341-A91F-627D3ADA7828}"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a:t>
            </a:fld>
            <a:endParaRPr lang="en-US"/>
          </a:p>
        </p:txBody>
      </p:sp>
    </p:spTree>
    <p:extLst>
      <p:ext uri="{BB962C8B-B14F-4D97-AF65-F5344CB8AC3E}">
        <p14:creationId xmlns:p14="http://schemas.microsoft.com/office/powerpoint/2010/main" val="217252704"/>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DFA5AD-0BB0-4E22-8927-5BD45D6EE889}" type="datetimeFigureOut">
              <a:rPr lang="en-US" smtClean="0"/>
              <a:t>8/6/2017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3524EB-8932-408A-A7ED-0154B9014FF1}" type="slidenum">
              <a:rPr lang="en-US" smtClean="0"/>
              <a:t>‹#›</a:t>
            </a:fld>
            <a:endParaRPr lang="en-US"/>
          </a:p>
        </p:txBody>
      </p:sp>
    </p:spTree>
    <p:extLst>
      <p:ext uri="{BB962C8B-B14F-4D97-AF65-F5344CB8AC3E}">
        <p14:creationId xmlns:p14="http://schemas.microsoft.com/office/powerpoint/2010/main" val="2795574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DFA5AD-0BB0-4E22-8927-5BD45D6EE889}" type="datetimeFigureOut">
              <a:rPr lang="en-US" smtClean="0"/>
              <a:t>8/6/2017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3524EB-8932-408A-A7ED-0154B9014FF1}" type="slidenum">
              <a:rPr lang="en-US" smtClean="0"/>
              <a:t>‹#›</a:t>
            </a:fld>
            <a:endParaRPr lang="en-US"/>
          </a:p>
        </p:txBody>
      </p:sp>
    </p:spTree>
    <p:extLst>
      <p:ext uri="{BB962C8B-B14F-4D97-AF65-F5344CB8AC3E}">
        <p14:creationId xmlns:p14="http://schemas.microsoft.com/office/powerpoint/2010/main" val="2396739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DFA5AD-0BB0-4E22-8927-5BD45D6EE889}" type="datetimeFigureOut">
              <a:rPr lang="en-US" smtClean="0"/>
              <a:t>8/6/2017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3524EB-8932-408A-A7ED-0154B9014FF1}" type="slidenum">
              <a:rPr lang="en-US" smtClean="0"/>
              <a:t>‹#›</a:t>
            </a:fld>
            <a:endParaRPr lang="en-US"/>
          </a:p>
        </p:txBody>
      </p:sp>
    </p:spTree>
    <p:extLst>
      <p:ext uri="{BB962C8B-B14F-4D97-AF65-F5344CB8AC3E}">
        <p14:creationId xmlns:p14="http://schemas.microsoft.com/office/powerpoint/2010/main" val="237363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DFA5AD-0BB0-4E22-8927-5BD45D6EE889}" type="datetimeFigureOut">
              <a:rPr lang="en-US" smtClean="0"/>
              <a:t>8/6/2017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3524EB-8932-408A-A7ED-0154B9014FF1}" type="slidenum">
              <a:rPr lang="en-US" smtClean="0"/>
              <a:t>‹#›</a:t>
            </a:fld>
            <a:endParaRPr lang="en-US"/>
          </a:p>
        </p:txBody>
      </p:sp>
    </p:spTree>
    <p:extLst>
      <p:ext uri="{BB962C8B-B14F-4D97-AF65-F5344CB8AC3E}">
        <p14:creationId xmlns:p14="http://schemas.microsoft.com/office/powerpoint/2010/main" val="3627014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DFA5AD-0BB0-4E22-8927-5BD45D6EE889}" type="datetimeFigureOut">
              <a:rPr lang="en-US" smtClean="0"/>
              <a:t>8/6/2017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3524EB-8932-408A-A7ED-0154B9014FF1}" type="slidenum">
              <a:rPr lang="en-US" smtClean="0"/>
              <a:t>‹#›</a:t>
            </a:fld>
            <a:endParaRPr lang="en-US"/>
          </a:p>
        </p:txBody>
      </p:sp>
    </p:spTree>
    <p:extLst>
      <p:ext uri="{BB962C8B-B14F-4D97-AF65-F5344CB8AC3E}">
        <p14:creationId xmlns:p14="http://schemas.microsoft.com/office/powerpoint/2010/main" val="335201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DFA5AD-0BB0-4E22-8927-5BD45D6EE889}" type="datetimeFigureOut">
              <a:rPr lang="en-US" smtClean="0"/>
              <a:t>8/6/2017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3524EB-8932-408A-A7ED-0154B9014FF1}" type="slidenum">
              <a:rPr lang="en-US" smtClean="0"/>
              <a:t>‹#›</a:t>
            </a:fld>
            <a:endParaRPr lang="en-US"/>
          </a:p>
        </p:txBody>
      </p:sp>
    </p:spTree>
    <p:extLst>
      <p:ext uri="{BB962C8B-B14F-4D97-AF65-F5344CB8AC3E}">
        <p14:creationId xmlns:p14="http://schemas.microsoft.com/office/powerpoint/2010/main" val="3069022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FA5AD-0BB0-4E22-8927-5BD45D6EE889}" type="datetimeFigureOut">
              <a:rPr lang="en-US" smtClean="0"/>
              <a:t>8/6/2017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3524EB-8932-408A-A7ED-0154B9014FF1}" type="slidenum">
              <a:rPr lang="en-US" smtClean="0"/>
              <a:t>‹#›</a:t>
            </a:fld>
            <a:endParaRPr lang="en-US"/>
          </a:p>
        </p:txBody>
      </p:sp>
    </p:spTree>
    <p:extLst>
      <p:ext uri="{BB962C8B-B14F-4D97-AF65-F5344CB8AC3E}">
        <p14:creationId xmlns:p14="http://schemas.microsoft.com/office/powerpoint/2010/main" val="7126668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1DFA5AD-0BB0-4E22-8927-5BD45D6EE889}" type="datetimeFigureOut">
              <a:rPr lang="en-US" smtClean="0"/>
              <a:t>8/6/2017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3524EB-8932-408A-A7ED-0154B9014FF1}" type="slidenum">
              <a:rPr lang="en-US" smtClean="0"/>
              <a:t>‹#›</a:t>
            </a:fld>
            <a:endParaRPr lang="en-US"/>
          </a:p>
        </p:txBody>
      </p:sp>
    </p:spTree>
    <p:extLst>
      <p:ext uri="{BB962C8B-B14F-4D97-AF65-F5344CB8AC3E}">
        <p14:creationId xmlns:p14="http://schemas.microsoft.com/office/powerpoint/2010/main" val="2973195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a:t>
            </a:fld>
            <a:endParaRPr lang="en-US"/>
          </a:p>
        </p:txBody>
      </p:sp>
    </p:spTree>
    <p:extLst>
      <p:ext uri="{BB962C8B-B14F-4D97-AF65-F5344CB8AC3E}">
        <p14:creationId xmlns:p14="http://schemas.microsoft.com/office/powerpoint/2010/main" val="1696994025"/>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1DFA5AD-0BB0-4E22-8927-5BD45D6EE889}" type="datetimeFigureOut">
              <a:rPr lang="en-US" smtClean="0"/>
              <a:t>8/6/2017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3524EB-8932-408A-A7ED-0154B9014FF1}" type="slidenum">
              <a:rPr lang="en-US" smtClean="0"/>
              <a:t>‹#›</a:t>
            </a:fld>
            <a:endParaRPr lang="en-US"/>
          </a:p>
        </p:txBody>
      </p:sp>
    </p:spTree>
    <p:extLst>
      <p:ext uri="{BB962C8B-B14F-4D97-AF65-F5344CB8AC3E}">
        <p14:creationId xmlns:p14="http://schemas.microsoft.com/office/powerpoint/2010/main" val="990943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DFA5AD-0BB0-4E22-8927-5BD45D6EE889}" type="datetimeFigureOut">
              <a:rPr lang="en-US" smtClean="0"/>
              <a:t>8/6/2017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3524EB-8932-408A-A7ED-0154B9014FF1}" type="slidenum">
              <a:rPr lang="en-US" smtClean="0"/>
              <a:t>‹#›</a:t>
            </a:fld>
            <a:endParaRPr lang="en-US"/>
          </a:p>
        </p:txBody>
      </p:sp>
    </p:spTree>
    <p:extLst>
      <p:ext uri="{BB962C8B-B14F-4D97-AF65-F5344CB8AC3E}">
        <p14:creationId xmlns:p14="http://schemas.microsoft.com/office/powerpoint/2010/main" val="921325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DFA5AD-0BB0-4E22-8927-5BD45D6EE889}" type="datetimeFigureOut">
              <a:rPr lang="en-US" smtClean="0"/>
              <a:t>8/6/2017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3524EB-8932-408A-A7ED-0154B9014FF1}" type="slidenum">
              <a:rPr lang="en-US" smtClean="0"/>
              <a:t>‹#›</a:t>
            </a:fld>
            <a:endParaRPr lang="en-US"/>
          </a:p>
        </p:txBody>
      </p:sp>
    </p:spTree>
    <p:extLst>
      <p:ext uri="{BB962C8B-B14F-4D97-AF65-F5344CB8AC3E}">
        <p14:creationId xmlns:p14="http://schemas.microsoft.com/office/powerpoint/2010/main" val="4183923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1E55C55-ED3E-F745-A81D-86AC64DF2F3E}" type="datetime1">
              <a:rPr lang="en-US" smtClean="0"/>
              <a:t>8/6/2017</a:t>
            </a:fld>
            <a:endParaRPr lang="en-US"/>
          </a:p>
        </p:txBody>
      </p:sp>
      <p:sp>
        <p:nvSpPr>
          <p:cNvPr id="5" name="Footer Placeholder 4"/>
          <p:cNvSpPr>
            <a:spLocks noGrp="1"/>
          </p:cNvSpPr>
          <p:nvPr>
            <p:ph type="ftr" sz="quarter" idx="11"/>
          </p:nvPr>
        </p:nvSpPr>
        <p:spPr/>
        <p:txBody>
          <a:bodyPr/>
          <a:lstStyle/>
          <a:p>
            <a:r>
              <a:rPr lang="en-US" dirty="0" smtClean="0"/>
              <a:t>Company Confidential  ©2015 Eli Lilly and Company</a:t>
            </a:r>
            <a:endParaRPr lang="en-US" dirty="0"/>
          </a:p>
        </p:txBody>
      </p:sp>
      <p:sp>
        <p:nvSpPr>
          <p:cNvPr id="6" name="Slide Number Placeholder 5"/>
          <p:cNvSpPr>
            <a:spLocks noGrp="1"/>
          </p:cNvSpPr>
          <p:nvPr>
            <p:ph type="sldNum" sz="quarter" idx="12"/>
          </p:nvPr>
        </p:nvSpPr>
        <p:spPr/>
        <p:txBody>
          <a:bodyPr/>
          <a:lstStyle/>
          <a:p>
            <a:fld id="{CBCDCADC-37B3-B74E-BA43-1DCEFE10FE0E}" type="slidenum">
              <a:rPr lang="en-US" smtClean="0"/>
              <a:t>‹#›</a:t>
            </a:fld>
            <a:endParaRPr lang="en-US"/>
          </a:p>
        </p:txBody>
      </p:sp>
    </p:spTree>
    <p:extLst>
      <p:ext uri="{BB962C8B-B14F-4D97-AF65-F5344CB8AC3E}">
        <p14:creationId xmlns:p14="http://schemas.microsoft.com/office/powerpoint/2010/main" val="4011258542"/>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9A2467-ED27-F942-AC1F-3D9D43E86560}" type="datetime1">
              <a:rPr lang="en-US" smtClean="0"/>
              <a:t>8/6/2017</a:t>
            </a:fld>
            <a:endParaRPr lang="en-US" dirty="0"/>
          </a:p>
        </p:txBody>
      </p:sp>
      <p:sp>
        <p:nvSpPr>
          <p:cNvPr id="6" name="Footer Placeholder 5"/>
          <p:cNvSpPr>
            <a:spLocks noGrp="1"/>
          </p:cNvSpPr>
          <p:nvPr>
            <p:ph type="ftr" sz="quarter" idx="11"/>
          </p:nvPr>
        </p:nvSpPr>
        <p:spPr/>
        <p:txBody>
          <a:bodyPr/>
          <a:lstStyle/>
          <a:p>
            <a:r>
              <a:rPr lang="en-US" smtClean="0"/>
              <a:t>Company Confidential  ©2015 Eli Lilly and Company</a:t>
            </a:r>
            <a:endParaRPr lang="en-US"/>
          </a:p>
        </p:txBody>
      </p:sp>
      <p:sp>
        <p:nvSpPr>
          <p:cNvPr id="7" name="Slide Number Placeholder 6"/>
          <p:cNvSpPr>
            <a:spLocks noGrp="1"/>
          </p:cNvSpPr>
          <p:nvPr>
            <p:ph type="sldNum" sz="quarter" idx="12"/>
          </p:nvPr>
        </p:nvSpPr>
        <p:spPr/>
        <p:txBody>
          <a:bodyPr/>
          <a:lstStyle/>
          <a:p>
            <a:fld id="{CBCDCADC-37B3-B74E-BA43-1DCEFE10FE0E}" type="slidenum">
              <a:rPr lang="en-US" smtClean="0"/>
              <a:t>‹#›</a:t>
            </a:fld>
            <a:endParaRPr lang="en-US"/>
          </a:p>
        </p:txBody>
      </p:sp>
    </p:spTree>
    <p:extLst>
      <p:ext uri="{BB962C8B-B14F-4D97-AF65-F5344CB8AC3E}">
        <p14:creationId xmlns:p14="http://schemas.microsoft.com/office/powerpoint/2010/main" val="242329961"/>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27FFD6-C3E6-2941-9701-0A0C4B427554}" type="datetime1">
              <a:rPr lang="en-US" smtClean="0"/>
              <a:t>8/6/2017</a:t>
            </a:fld>
            <a:endParaRPr lang="en-US"/>
          </a:p>
        </p:txBody>
      </p:sp>
      <p:sp>
        <p:nvSpPr>
          <p:cNvPr id="8" name="Footer Placeholder 7"/>
          <p:cNvSpPr>
            <a:spLocks noGrp="1"/>
          </p:cNvSpPr>
          <p:nvPr>
            <p:ph type="ftr" sz="quarter" idx="11"/>
          </p:nvPr>
        </p:nvSpPr>
        <p:spPr/>
        <p:txBody>
          <a:bodyPr/>
          <a:lstStyle/>
          <a:p>
            <a:r>
              <a:rPr lang="en-US" smtClean="0"/>
              <a:t>Company Confidential  ©2015 Eli Lilly and Company</a:t>
            </a:r>
            <a:endParaRPr lang="en-US"/>
          </a:p>
        </p:txBody>
      </p:sp>
      <p:sp>
        <p:nvSpPr>
          <p:cNvPr id="9" name="Slide Number Placeholder 8"/>
          <p:cNvSpPr>
            <a:spLocks noGrp="1"/>
          </p:cNvSpPr>
          <p:nvPr>
            <p:ph type="sldNum" sz="quarter" idx="12"/>
          </p:nvPr>
        </p:nvSpPr>
        <p:spPr/>
        <p:txBody>
          <a:bodyPr/>
          <a:lstStyle/>
          <a:p>
            <a:fld id="{CBCDCADC-37B3-B74E-BA43-1DCEFE10FE0E}" type="slidenum">
              <a:rPr lang="en-US" smtClean="0"/>
              <a:t>‹#›</a:t>
            </a:fld>
            <a:endParaRPr lang="en-US"/>
          </a:p>
        </p:txBody>
      </p:sp>
    </p:spTree>
    <p:extLst>
      <p:ext uri="{BB962C8B-B14F-4D97-AF65-F5344CB8AC3E}">
        <p14:creationId xmlns:p14="http://schemas.microsoft.com/office/powerpoint/2010/main" val="2324471843"/>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B7D0D0D-F738-3B43-B214-4626B2B3F3BD}" type="datetime1">
              <a:rPr lang="en-US" smtClean="0"/>
              <a:t>8/6/2017</a:t>
            </a:fld>
            <a:endParaRPr lang="en-US"/>
          </a:p>
        </p:txBody>
      </p:sp>
      <p:sp>
        <p:nvSpPr>
          <p:cNvPr id="4" name="Footer Placeholder 3"/>
          <p:cNvSpPr>
            <a:spLocks noGrp="1"/>
          </p:cNvSpPr>
          <p:nvPr>
            <p:ph type="ftr" sz="quarter" idx="11"/>
          </p:nvPr>
        </p:nvSpPr>
        <p:spPr/>
        <p:txBody>
          <a:bodyPr/>
          <a:lstStyle/>
          <a:p>
            <a:r>
              <a:rPr lang="en-US" smtClean="0"/>
              <a:t>Company Confidential  ©2015 Eli Lilly and Company</a:t>
            </a:r>
            <a:endParaRPr lang="en-US"/>
          </a:p>
        </p:txBody>
      </p:sp>
      <p:sp>
        <p:nvSpPr>
          <p:cNvPr id="5" name="Slide Number Placeholder 4"/>
          <p:cNvSpPr>
            <a:spLocks noGrp="1"/>
          </p:cNvSpPr>
          <p:nvPr>
            <p:ph type="sldNum" sz="quarter" idx="12"/>
          </p:nvPr>
        </p:nvSpPr>
        <p:spPr/>
        <p:txBody>
          <a:bodyPr/>
          <a:lstStyle/>
          <a:p>
            <a:fld id="{CBCDCADC-37B3-B74E-BA43-1DCEFE10FE0E}" type="slidenum">
              <a:rPr lang="en-US" smtClean="0"/>
              <a:t>‹#›</a:t>
            </a:fld>
            <a:endParaRPr lang="en-US"/>
          </a:p>
        </p:txBody>
      </p:sp>
    </p:spTree>
    <p:extLst>
      <p:ext uri="{BB962C8B-B14F-4D97-AF65-F5344CB8AC3E}">
        <p14:creationId xmlns:p14="http://schemas.microsoft.com/office/powerpoint/2010/main" val="1751409981"/>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484A9B-9008-1C44-BE5E-824E03BEEFCC}" type="datetime1">
              <a:rPr lang="en-US" smtClean="0"/>
              <a:t>8/6/2017</a:t>
            </a:fld>
            <a:endParaRPr lang="en-US" dirty="0"/>
          </a:p>
        </p:txBody>
      </p:sp>
      <p:sp>
        <p:nvSpPr>
          <p:cNvPr id="3" name="Footer Placeholder 2"/>
          <p:cNvSpPr>
            <a:spLocks noGrp="1"/>
          </p:cNvSpPr>
          <p:nvPr>
            <p:ph type="ftr" sz="quarter" idx="11"/>
          </p:nvPr>
        </p:nvSpPr>
        <p:spPr/>
        <p:txBody>
          <a:bodyPr/>
          <a:lstStyle/>
          <a:p>
            <a:r>
              <a:rPr lang="en-US" dirty="0" smtClean="0"/>
              <a:t>Company Confidential  ©2015 Eli Lilly and Company</a:t>
            </a:r>
            <a:endParaRPr lang="en-US" dirty="0"/>
          </a:p>
        </p:txBody>
      </p:sp>
      <p:sp>
        <p:nvSpPr>
          <p:cNvPr id="4" name="Slide Number Placeholder 3"/>
          <p:cNvSpPr>
            <a:spLocks noGrp="1"/>
          </p:cNvSpPr>
          <p:nvPr>
            <p:ph type="sldNum" sz="quarter" idx="12"/>
          </p:nvPr>
        </p:nvSpPr>
        <p:spPr/>
        <p:txBody>
          <a:bodyPr/>
          <a:lstStyle/>
          <a:p>
            <a:fld id="{CBCDCADC-37B3-B74E-BA43-1DCEFE10FE0E}" type="slidenum">
              <a:rPr lang="en-US" smtClean="0"/>
              <a:t>‹#›</a:t>
            </a:fld>
            <a:endParaRPr lang="en-US"/>
          </a:p>
        </p:txBody>
      </p:sp>
    </p:spTree>
    <p:extLst>
      <p:ext uri="{BB962C8B-B14F-4D97-AF65-F5344CB8AC3E}">
        <p14:creationId xmlns:p14="http://schemas.microsoft.com/office/powerpoint/2010/main" val="719175208"/>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64275A1-9B6E-C34C-9FC0-78D497DF54A6}" type="datetime1">
              <a:rPr lang="en-US" smtClean="0"/>
              <a:t>8/6/2017</a:t>
            </a:fld>
            <a:endParaRPr lang="en-US"/>
          </a:p>
        </p:txBody>
      </p:sp>
      <p:sp>
        <p:nvSpPr>
          <p:cNvPr id="6" name="Footer Placeholder 5"/>
          <p:cNvSpPr>
            <a:spLocks noGrp="1"/>
          </p:cNvSpPr>
          <p:nvPr>
            <p:ph type="ftr" sz="quarter" idx="11"/>
          </p:nvPr>
        </p:nvSpPr>
        <p:spPr/>
        <p:txBody>
          <a:bodyPr/>
          <a:lstStyle/>
          <a:p>
            <a:r>
              <a:rPr lang="en-US" dirty="0" smtClean="0"/>
              <a:t>Company Confidential  ©2015 Eli Lilly and Company</a:t>
            </a:r>
            <a:endParaRPr lang="en-US" dirty="0"/>
          </a:p>
        </p:txBody>
      </p:sp>
      <p:sp>
        <p:nvSpPr>
          <p:cNvPr id="7" name="Slide Number Placeholder 6"/>
          <p:cNvSpPr>
            <a:spLocks noGrp="1"/>
          </p:cNvSpPr>
          <p:nvPr>
            <p:ph type="sldNum" sz="quarter" idx="12"/>
          </p:nvPr>
        </p:nvSpPr>
        <p:spPr/>
        <p:txBody>
          <a:bodyPr/>
          <a:lstStyle/>
          <a:p>
            <a:fld id="{CBCDCADC-37B3-B74E-BA43-1DCEFE10FE0E}" type="slidenum">
              <a:rPr lang="en-US" smtClean="0"/>
              <a:t>‹#›</a:t>
            </a:fld>
            <a:endParaRPr lang="en-US"/>
          </a:p>
        </p:txBody>
      </p:sp>
    </p:spTree>
    <p:extLst>
      <p:ext uri="{BB962C8B-B14F-4D97-AF65-F5344CB8AC3E}">
        <p14:creationId xmlns:p14="http://schemas.microsoft.com/office/powerpoint/2010/main" val="867508074"/>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939D3B3-6A13-8945-8379-001EF50EAA8A}" type="datetime1">
              <a:rPr lang="en-US" smtClean="0"/>
              <a:t>8/6/2017</a:t>
            </a:fld>
            <a:endParaRPr lang="en-US"/>
          </a:p>
        </p:txBody>
      </p:sp>
      <p:sp>
        <p:nvSpPr>
          <p:cNvPr id="6" name="Footer Placeholder 5"/>
          <p:cNvSpPr>
            <a:spLocks noGrp="1"/>
          </p:cNvSpPr>
          <p:nvPr>
            <p:ph type="ftr" sz="quarter" idx="11"/>
          </p:nvPr>
        </p:nvSpPr>
        <p:spPr/>
        <p:txBody>
          <a:bodyPr/>
          <a:lstStyle/>
          <a:p>
            <a:r>
              <a:rPr lang="en-US" smtClean="0"/>
              <a:t>Company Confidential  ©2015 Eli Lilly and Company</a:t>
            </a:r>
            <a:endParaRPr lang="en-US"/>
          </a:p>
        </p:txBody>
      </p:sp>
      <p:sp>
        <p:nvSpPr>
          <p:cNvPr id="7" name="Slide Number Placeholder 6"/>
          <p:cNvSpPr>
            <a:spLocks noGrp="1"/>
          </p:cNvSpPr>
          <p:nvPr>
            <p:ph type="sldNum" sz="quarter" idx="12"/>
          </p:nvPr>
        </p:nvSpPr>
        <p:spPr/>
        <p:txBody>
          <a:bodyPr/>
          <a:lstStyle/>
          <a:p>
            <a:fld id="{CBCDCADC-37B3-B74E-BA43-1DCEFE10FE0E}" type="slidenum">
              <a:rPr lang="en-US" smtClean="0"/>
              <a:t>‹#›</a:t>
            </a:fld>
            <a:endParaRPr lang="en-US"/>
          </a:p>
        </p:txBody>
      </p:sp>
    </p:spTree>
    <p:extLst>
      <p:ext uri="{BB962C8B-B14F-4D97-AF65-F5344CB8AC3E}">
        <p14:creationId xmlns:p14="http://schemas.microsoft.com/office/powerpoint/2010/main" val="26915422"/>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header8.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1371600"/>
          </a:xfrm>
          <a:prstGeom prst="rect">
            <a:avLst/>
          </a:prstGeom>
        </p:spPr>
      </p:pic>
      <p:sp>
        <p:nvSpPr>
          <p:cNvPr id="2" name="Title Placeholder 1"/>
          <p:cNvSpPr>
            <a:spLocks noGrp="1"/>
          </p:cNvSpPr>
          <p:nvPr>
            <p:ph type="title"/>
          </p:nvPr>
        </p:nvSpPr>
        <p:spPr>
          <a:xfrm>
            <a:off x="457200" y="0"/>
            <a:ext cx="82296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488722"/>
            <a:ext cx="8229600" cy="463744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800">
                <a:solidFill>
                  <a:schemeClr val="accent2"/>
                </a:solidFill>
                <a:latin typeface="+mn-lt"/>
                <a:cs typeface="DIN-Regular"/>
              </a:defRPr>
            </a:lvl1pPr>
          </a:lstStyle>
          <a:p>
            <a:fld id="{29D33938-8575-8945-971A-12035B2B85AD}" type="datetime1">
              <a:rPr lang="en-US" smtClean="0"/>
              <a:pPr/>
              <a:t>8/6/2017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800">
                <a:solidFill>
                  <a:schemeClr val="accent2"/>
                </a:solidFill>
                <a:latin typeface="+mn-lt"/>
                <a:cs typeface="DIN-Regular"/>
              </a:defRPr>
            </a:lvl1pPr>
          </a:lstStyle>
          <a:p>
            <a:r>
              <a:rPr lang="en-US" dirty="0" smtClean="0"/>
              <a:t>Company Confidential  ©2015 Eli Lilly and Company</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00">
                <a:solidFill>
                  <a:schemeClr val="accent2"/>
                </a:solidFill>
                <a:latin typeface="+mn-lt"/>
                <a:cs typeface="DIN-Regular"/>
              </a:defRPr>
            </a:lvl1pPr>
          </a:lstStyle>
          <a:p>
            <a:fld id="{CBCDCADC-37B3-B74E-BA43-1DCEFE10FE0E}" type="slidenum">
              <a:rPr lang="en-US" smtClean="0"/>
              <a:pPr/>
              <a:t>‹#›</a:t>
            </a:fld>
            <a:endParaRPr lang="en-US" dirty="0"/>
          </a:p>
        </p:txBody>
      </p:sp>
    </p:spTree>
    <p:extLst>
      <p:ext uri="{BB962C8B-B14F-4D97-AF65-F5344CB8AC3E}">
        <p14:creationId xmlns:p14="http://schemas.microsoft.com/office/powerpoint/2010/main" val="2538598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hf hdr="0"/>
  <p:txStyles>
    <p:titleStyle>
      <a:lvl1pPr algn="l" defTabSz="457200" rtl="0" eaLnBrk="1" latinLnBrk="0" hangingPunct="1">
        <a:spcBef>
          <a:spcPct val="0"/>
        </a:spcBef>
        <a:buNone/>
        <a:defRPr sz="4400" b="0" i="0" kern="1200">
          <a:solidFill>
            <a:srgbClr val="FFFFFF"/>
          </a:solidFill>
          <a:latin typeface="+mj-lt"/>
          <a:ea typeface="+mj-ea"/>
          <a:cs typeface="DIN-Bold"/>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DIN-Regular"/>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DIN-Regular"/>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DIN-Regular"/>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DIN-Regular"/>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DIN-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DFA5AD-0BB0-4E22-8927-5BD45D6EE889}" type="datetimeFigureOut">
              <a:rPr lang="en-US" smtClean="0"/>
              <a:t>8/6/2017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E3524EB-8932-408A-A7ED-0154B9014FF1}" type="slidenum">
              <a:rPr lang="en-US" smtClean="0"/>
              <a:t>‹#›</a:t>
            </a:fld>
            <a:endParaRPr lang="en-US"/>
          </a:p>
        </p:txBody>
      </p:sp>
    </p:spTree>
    <p:extLst>
      <p:ext uri="{BB962C8B-B14F-4D97-AF65-F5344CB8AC3E}">
        <p14:creationId xmlns:p14="http://schemas.microsoft.com/office/powerpoint/2010/main" val="3988627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hyperlink" Target="http://www.anaxomics.com/clinical-safety-and-efficacy-profile.php"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hyperlink" Target="http://www.anaxomic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383" y="2130425"/>
            <a:ext cx="8758579" cy="1470025"/>
          </a:xfrm>
        </p:spPr>
        <p:txBody>
          <a:bodyPr>
            <a:normAutofit fontScale="90000"/>
          </a:bodyPr>
          <a:lstStyle/>
          <a:p>
            <a:r>
              <a:rPr lang="en-US" sz="3600" dirty="0" smtClean="0"/>
              <a:t>Update on the Pathway Project:</a:t>
            </a:r>
            <a:br>
              <a:rPr lang="en-US" sz="3600" dirty="0" smtClean="0"/>
            </a:br>
            <a:r>
              <a:rPr lang="en-US" sz="3100" dirty="0" smtClean="0"/>
              <a:t>Feasibility of Using </a:t>
            </a:r>
            <a:r>
              <a:rPr lang="en-US" sz="3100" dirty="0" err="1" smtClean="0"/>
              <a:t>Pharmacoinformatics</a:t>
            </a:r>
            <a:r>
              <a:rPr lang="en-US" sz="3100" dirty="0" smtClean="0"/>
              <a:t> Methodology</a:t>
            </a:r>
            <a:endParaRPr lang="en-US" sz="3100" dirty="0"/>
          </a:p>
        </p:txBody>
      </p:sp>
      <p:sp>
        <p:nvSpPr>
          <p:cNvPr id="3" name="Subtitle 2"/>
          <p:cNvSpPr>
            <a:spLocks noGrp="1"/>
          </p:cNvSpPr>
          <p:nvPr>
            <p:ph type="subTitle" idx="1"/>
          </p:nvPr>
        </p:nvSpPr>
        <p:spPr>
          <a:xfrm>
            <a:off x="685800" y="3584927"/>
            <a:ext cx="7772400" cy="1421181"/>
          </a:xfrm>
        </p:spPr>
        <p:txBody>
          <a:bodyPr>
            <a:noAutofit/>
          </a:bodyPr>
          <a:lstStyle/>
          <a:p>
            <a:r>
              <a:rPr lang="en-US" sz="1400" dirty="0"/>
              <a:t>Timothy Mahajan, Project STEM</a:t>
            </a:r>
          </a:p>
          <a:p>
            <a:r>
              <a:rPr lang="en-US" sz="1400" dirty="0" smtClean="0"/>
              <a:t>Malika </a:t>
            </a:r>
            <a:r>
              <a:rPr lang="en-US" sz="1400" dirty="0"/>
              <a:t>Mahoui, LRL IT Informatics </a:t>
            </a:r>
          </a:p>
          <a:p>
            <a:r>
              <a:rPr lang="en-US" sz="1400" dirty="0"/>
              <a:t>Stuart Morton, LRL IT Informatics </a:t>
            </a:r>
          </a:p>
          <a:p>
            <a:r>
              <a:rPr lang="en-US" sz="1400" dirty="0" smtClean="0"/>
              <a:t>Sandra Garces, GPS</a:t>
            </a:r>
          </a:p>
          <a:p>
            <a:r>
              <a:rPr lang="en-US" sz="1400" dirty="0" smtClean="0"/>
              <a:t>Jill Chappell, Clinical Pharmacology</a:t>
            </a:r>
          </a:p>
          <a:p>
            <a:endParaRPr lang="en-US" sz="1400" dirty="0"/>
          </a:p>
          <a:p>
            <a:r>
              <a:rPr lang="en-US" sz="1400" dirty="0" smtClean="0"/>
              <a:t>19 July 2017</a:t>
            </a:r>
          </a:p>
        </p:txBody>
      </p:sp>
    </p:spTree>
    <p:extLst>
      <p:ext uri="{BB962C8B-B14F-4D97-AF65-F5344CB8AC3E}">
        <p14:creationId xmlns:p14="http://schemas.microsoft.com/office/powerpoint/2010/main" val="196216202"/>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KEGG:  MAPK Pathway</a:t>
            </a:r>
            <a:endParaRPr lang="en-US" dirty="0"/>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10</a:t>
            </a:fld>
            <a:endParaRPr lang="en-US"/>
          </a:p>
        </p:txBody>
      </p:sp>
      <p:grpSp>
        <p:nvGrpSpPr>
          <p:cNvPr id="3" name="Group 2"/>
          <p:cNvGrpSpPr/>
          <p:nvPr/>
        </p:nvGrpSpPr>
        <p:grpSpPr>
          <a:xfrm>
            <a:off x="457200" y="1341989"/>
            <a:ext cx="8229600" cy="5014361"/>
            <a:chOff x="1035496" y="1209018"/>
            <a:chExt cx="7351958" cy="3635937"/>
          </a:xfrm>
        </p:grpSpPr>
        <p:pic>
          <p:nvPicPr>
            <p:cNvPr id="7" name="Picture 6"/>
            <p:cNvPicPr>
              <a:picLocks noChangeAspect="1"/>
            </p:cNvPicPr>
            <p:nvPr/>
          </p:nvPicPr>
          <p:blipFill rotWithShape="1">
            <a:blip r:embed="rId3"/>
            <a:srcRect b="34041"/>
            <a:stretch/>
          </p:blipFill>
          <p:spPr>
            <a:xfrm>
              <a:off x="1154851" y="1209018"/>
              <a:ext cx="7232603" cy="3635937"/>
            </a:xfrm>
            <a:prstGeom prst="rect">
              <a:avLst/>
            </a:prstGeom>
          </p:spPr>
        </p:pic>
        <p:sp>
          <p:nvSpPr>
            <p:cNvPr id="8" name="Oval 7"/>
            <p:cNvSpPr/>
            <p:nvPr/>
          </p:nvSpPr>
          <p:spPr>
            <a:xfrm>
              <a:off x="1071827" y="3306464"/>
              <a:ext cx="1040951" cy="266218"/>
            </a:xfrm>
            <a:prstGeom prst="ellipse">
              <a:avLst/>
            </a:prstGeom>
            <a:solidFill>
              <a:schemeClr val="accent2">
                <a:lumMod val="75000"/>
                <a:alpha val="20000"/>
              </a:schemeClr>
            </a:solidFill>
            <a:ln w="31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35496" y="1903402"/>
              <a:ext cx="1040951" cy="266218"/>
            </a:xfrm>
            <a:prstGeom prst="ellipse">
              <a:avLst/>
            </a:prstGeom>
            <a:solidFill>
              <a:schemeClr val="accent1">
                <a:lumMod val="75000"/>
                <a:alpha val="20000"/>
              </a:schemeClr>
            </a:solidFill>
            <a:ln w="3175">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58219133"/>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457200" y="0"/>
            <a:ext cx="8229599" cy="1371600"/>
          </a:xfrm>
        </p:spPr>
        <p:txBody>
          <a:bodyPr>
            <a:normAutofit fontScale="90000"/>
          </a:bodyPr>
          <a:lstStyle/>
          <a:p>
            <a:r>
              <a:rPr lang="en-US" dirty="0" smtClean="0"/>
              <a:t>Identifying Genes Related to MEK:   An Exploratory Approach</a:t>
            </a:r>
            <a:endParaRPr lang="en-US" dirty="0"/>
          </a:p>
        </p:txBody>
      </p:sp>
      <p:sp>
        <p:nvSpPr>
          <p:cNvPr id="2" name="Date Placeholder 1"/>
          <p:cNvSpPr>
            <a:spLocks noGrp="1"/>
          </p:cNvSpPr>
          <p:nvPr>
            <p:ph type="dt" sz="half" idx="10"/>
          </p:nvPr>
        </p:nvSpPr>
        <p:spPr/>
        <p:txBody>
          <a:bodyPr/>
          <a:lstStyle/>
          <a:p>
            <a:fld id="{52484A9B-9008-1C44-BE5E-824E03BEEFCC}" type="datetime1">
              <a:rPr lang="en-US" smtClean="0"/>
              <a:t>8/6/2017</a:t>
            </a:fld>
            <a:endParaRPr lang="en-US" dirty="0"/>
          </a:p>
        </p:txBody>
      </p:sp>
      <p:sp>
        <p:nvSpPr>
          <p:cNvPr id="3" name="Footer Placeholder 2"/>
          <p:cNvSpPr>
            <a:spLocks noGrp="1"/>
          </p:cNvSpPr>
          <p:nvPr>
            <p:ph type="ftr" sz="quarter" idx="11"/>
          </p:nvPr>
        </p:nvSpPr>
        <p:spPr/>
        <p:txBody>
          <a:bodyPr/>
          <a:lstStyle/>
          <a:p>
            <a:r>
              <a:rPr lang="en-US" smtClean="0"/>
              <a:t>Company Confidential  ©2015 Eli Lilly and Company</a:t>
            </a:r>
            <a:endParaRPr lang="en-US" dirty="0"/>
          </a:p>
        </p:txBody>
      </p:sp>
      <p:sp>
        <p:nvSpPr>
          <p:cNvPr id="4" name="Slide Number Placeholder 3"/>
          <p:cNvSpPr>
            <a:spLocks noGrp="1"/>
          </p:cNvSpPr>
          <p:nvPr>
            <p:ph type="sldNum" sz="quarter" idx="12"/>
          </p:nvPr>
        </p:nvSpPr>
        <p:spPr/>
        <p:txBody>
          <a:bodyPr/>
          <a:lstStyle/>
          <a:p>
            <a:fld id="{CBCDCADC-37B3-B74E-BA43-1DCEFE10FE0E}" type="slidenum">
              <a:rPr lang="en-US" smtClean="0"/>
              <a:t>11</a:t>
            </a:fld>
            <a:endParaRPr lang="en-US"/>
          </a:p>
        </p:txBody>
      </p:sp>
      <p:pic>
        <p:nvPicPr>
          <p:cNvPr id="19" name="Picture 18"/>
          <p:cNvPicPr>
            <a:picLocks noChangeAspect="1"/>
          </p:cNvPicPr>
          <p:nvPr/>
        </p:nvPicPr>
        <p:blipFill>
          <a:blip r:embed="rId2"/>
          <a:stretch>
            <a:fillRect/>
          </a:stretch>
        </p:blipFill>
        <p:spPr>
          <a:xfrm>
            <a:off x="137161" y="2087065"/>
            <a:ext cx="4410775" cy="323281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755849468"/>
              </p:ext>
            </p:extLst>
          </p:nvPr>
        </p:nvGraphicFramePr>
        <p:xfrm>
          <a:off x="4547936" y="2408072"/>
          <a:ext cx="4443664" cy="3095172"/>
        </p:xfrm>
        <a:graphic>
          <a:graphicData uri="http://schemas.openxmlformats.org/drawingml/2006/table">
            <a:tbl>
              <a:tblPr firstRow="1" bandRow="1">
                <a:tableStyleId>{2A488322-F2BA-4B5B-9748-0D474271808F}</a:tableStyleId>
              </a:tblPr>
              <a:tblGrid>
                <a:gridCol w="2213811">
                  <a:extLst>
                    <a:ext uri="{9D8B030D-6E8A-4147-A177-3AD203B41FA5}">
                      <a16:colId xmlns:a16="http://schemas.microsoft.com/office/drawing/2014/main" xmlns="" val="2581057077"/>
                    </a:ext>
                  </a:extLst>
                </a:gridCol>
                <a:gridCol w="2229853">
                  <a:extLst>
                    <a:ext uri="{9D8B030D-6E8A-4147-A177-3AD203B41FA5}">
                      <a16:colId xmlns:a16="http://schemas.microsoft.com/office/drawing/2014/main" xmlns="" val="4253949599"/>
                    </a:ext>
                  </a:extLst>
                </a:gridCol>
              </a:tblGrid>
              <a:tr h="443412">
                <a:tc>
                  <a:txBody>
                    <a:bodyPr/>
                    <a:lstStyle/>
                    <a:p>
                      <a:r>
                        <a:rPr lang="en-US" dirty="0" smtClean="0"/>
                        <a:t>Pros</a:t>
                      </a:r>
                      <a:endParaRPr lang="en-US" dirty="0"/>
                    </a:p>
                  </a:txBody>
                  <a:tcPr/>
                </a:tc>
                <a:tc>
                  <a:txBody>
                    <a:bodyPr/>
                    <a:lstStyle/>
                    <a:p>
                      <a:r>
                        <a:rPr lang="en-US" dirty="0" smtClean="0"/>
                        <a:t>Cons</a:t>
                      </a:r>
                      <a:endParaRPr lang="en-US" dirty="0"/>
                    </a:p>
                  </a:txBody>
                  <a:tcPr/>
                </a:tc>
                <a:extLst>
                  <a:ext uri="{0D108BD9-81ED-4DB2-BD59-A6C34878D82A}">
                    <a16:rowId xmlns:a16="http://schemas.microsoft.com/office/drawing/2014/main" xmlns="" val="1775476989"/>
                  </a:ext>
                </a:extLst>
              </a:tr>
              <a:tr h="370840">
                <a:tc>
                  <a:txBody>
                    <a:bodyPr/>
                    <a:lstStyle/>
                    <a:p>
                      <a:r>
                        <a:rPr lang="en-US" dirty="0" smtClean="0"/>
                        <a:t>Comprehensive</a:t>
                      </a:r>
                      <a:endParaRPr lang="en-US" dirty="0"/>
                    </a:p>
                  </a:txBody>
                  <a:tcPr/>
                </a:tc>
                <a:tc>
                  <a:txBody>
                    <a:bodyPr/>
                    <a:lstStyle/>
                    <a:p>
                      <a:r>
                        <a:rPr lang="en-US" dirty="0" smtClean="0"/>
                        <a:t>Long</a:t>
                      </a:r>
                      <a:r>
                        <a:rPr lang="en-US" baseline="0" dirty="0" smtClean="0"/>
                        <a:t> Run Time (Using R, but other possibilities exist)</a:t>
                      </a:r>
                      <a:endParaRPr lang="en-US" dirty="0"/>
                    </a:p>
                  </a:txBody>
                  <a:tcPr/>
                </a:tc>
                <a:extLst>
                  <a:ext uri="{0D108BD9-81ED-4DB2-BD59-A6C34878D82A}">
                    <a16:rowId xmlns:a16="http://schemas.microsoft.com/office/drawing/2014/main" xmlns="" val="57038186"/>
                  </a:ext>
                </a:extLst>
              </a:tr>
              <a:tr h="370840">
                <a:tc>
                  <a:txBody>
                    <a:bodyPr/>
                    <a:lstStyle/>
                    <a:p>
                      <a:r>
                        <a:rPr lang="en-US" dirty="0" smtClean="0"/>
                        <a:t>May identify new interactions (possible advantage</a:t>
                      </a:r>
                      <a:r>
                        <a:rPr lang="en-US" baseline="0" dirty="0" smtClean="0"/>
                        <a:t> when categorizing by tissue type)</a:t>
                      </a:r>
                      <a:endParaRPr lang="en-US" dirty="0"/>
                    </a:p>
                  </a:txBody>
                  <a:tcPr/>
                </a:tc>
                <a:tc>
                  <a:txBody>
                    <a:bodyPr/>
                    <a:lstStyle/>
                    <a:p>
                      <a:r>
                        <a:rPr lang="en-US" dirty="0" smtClean="0"/>
                        <a:t>Requires more user inputs (e.g. </a:t>
                      </a:r>
                      <a:r>
                        <a:rPr lang="en-US" baseline="0" dirty="0" smtClean="0"/>
                        <a:t>definition for parameterized distances )</a:t>
                      </a:r>
                    </a:p>
                  </a:txBody>
                  <a:tcPr/>
                </a:tc>
                <a:extLst>
                  <a:ext uri="{0D108BD9-81ED-4DB2-BD59-A6C34878D82A}">
                    <a16:rowId xmlns:a16="http://schemas.microsoft.com/office/drawing/2014/main" xmlns="" val="3693967591"/>
                  </a:ext>
                </a:extLst>
              </a:tr>
            </a:tbl>
          </a:graphicData>
        </a:graphic>
      </p:graphicFrame>
    </p:spTree>
    <p:extLst>
      <p:ext uri="{BB962C8B-B14F-4D97-AF65-F5344CB8AC3E}">
        <p14:creationId xmlns:p14="http://schemas.microsoft.com/office/powerpoint/2010/main" val="100252364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B7D0D0D-F738-3B43-B214-4626B2B3F3BD}" type="datetime1">
              <a:rPr lang="en-US" smtClean="0"/>
              <a:t>8/6/2017</a:t>
            </a:fld>
            <a:endParaRPr lang="en-US"/>
          </a:p>
        </p:txBody>
      </p:sp>
      <p:sp>
        <p:nvSpPr>
          <p:cNvPr id="4" name="Footer Placeholder 3"/>
          <p:cNvSpPr>
            <a:spLocks noGrp="1"/>
          </p:cNvSpPr>
          <p:nvPr>
            <p:ph type="ftr" sz="quarter" idx="11"/>
          </p:nvPr>
        </p:nvSpPr>
        <p:spPr/>
        <p:txBody>
          <a:bodyPr/>
          <a:lstStyle/>
          <a:p>
            <a:r>
              <a:rPr lang="en-US" smtClean="0"/>
              <a:t>Company Confidential  ©2015 Eli Lilly and Company</a:t>
            </a:r>
            <a:endParaRPr lang="en-US"/>
          </a:p>
        </p:txBody>
      </p:sp>
      <p:sp>
        <p:nvSpPr>
          <p:cNvPr id="5" name="Slide Number Placeholder 4"/>
          <p:cNvSpPr>
            <a:spLocks noGrp="1"/>
          </p:cNvSpPr>
          <p:nvPr>
            <p:ph type="sldNum" sz="quarter" idx="12"/>
          </p:nvPr>
        </p:nvSpPr>
        <p:spPr/>
        <p:txBody>
          <a:bodyPr/>
          <a:lstStyle/>
          <a:p>
            <a:fld id="{CBCDCADC-37B3-B74E-BA43-1DCEFE10FE0E}" type="slidenum">
              <a:rPr lang="en-US" smtClean="0"/>
              <a:t>12</a:t>
            </a:fld>
            <a:endParaRPr lang="en-US"/>
          </a:p>
        </p:txBody>
      </p:sp>
      <p:pic>
        <p:nvPicPr>
          <p:cNvPr id="6" name="Picture 5"/>
          <p:cNvPicPr>
            <a:picLocks noChangeAspect="1"/>
          </p:cNvPicPr>
          <p:nvPr/>
        </p:nvPicPr>
        <p:blipFill>
          <a:blip r:embed="rId3"/>
          <a:stretch>
            <a:fillRect/>
          </a:stretch>
        </p:blipFill>
        <p:spPr>
          <a:xfrm>
            <a:off x="390701" y="200967"/>
            <a:ext cx="8435154" cy="6155383"/>
          </a:xfrm>
          <a:prstGeom prst="rect">
            <a:avLst/>
          </a:prstGeom>
        </p:spPr>
      </p:pic>
    </p:spTree>
    <p:extLst>
      <p:ext uri="{BB962C8B-B14F-4D97-AF65-F5344CB8AC3E}">
        <p14:creationId xmlns:p14="http://schemas.microsoft.com/office/powerpoint/2010/main" val="138389767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rPr>
              <a:t>Flowchart of the </a:t>
            </a:r>
            <a:r>
              <a:rPr lang="en-US" sz="3600" b="1" dirty="0" err="1">
                <a:latin typeface="Arial" panose="020B0604020202020204" pitchFamily="34" charset="0"/>
                <a:cs typeface="Arial" panose="020B0604020202020204" pitchFamily="34" charset="0"/>
              </a:rPr>
              <a:t>Pharmacoinformatics</a:t>
            </a:r>
            <a:r>
              <a:rPr lang="en-US" sz="3600" b="1" dirty="0">
                <a:latin typeface="Arial" panose="020B0604020202020204" pitchFamily="34" charset="0"/>
                <a:cs typeface="Arial" panose="020B0604020202020204" pitchFamily="34" charset="0"/>
              </a:rPr>
              <a:t> </a:t>
            </a:r>
            <a:r>
              <a:rPr lang="en-US" sz="3600" b="1" dirty="0" smtClean="0">
                <a:latin typeface="Arial" panose="020B0604020202020204" pitchFamily="34" charset="0"/>
                <a:cs typeface="Arial" panose="020B0604020202020204" pitchFamily="34" charset="0"/>
              </a:rPr>
              <a:t>Approach</a:t>
            </a:r>
            <a:endParaRPr lang="en-US" sz="3600" dirty="0"/>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13</a:t>
            </a:fld>
            <a:endParaRPr lang="en-US"/>
          </a:p>
        </p:txBody>
      </p:sp>
      <p:grpSp>
        <p:nvGrpSpPr>
          <p:cNvPr id="7" name="Group 6"/>
          <p:cNvGrpSpPr/>
          <p:nvPr/>
        </p:nvGrpSpPr>
        <p:grpSpPr>
          <a:xfrm>
            <a:off x="1128494" y="1738359"/>
            <a:ext cx="7231733" cy="4432747"/>
            <a:chOff x="8261996" y="12495319"/>
            <a:chExt cx="7512905" cy="4948146"/>
          </a:xfrm>
        </p:grpSpPr>
        <p:grpSp>
          <p:nvGrpSpPr>
            <p:cNvPr id="8" name="Group 7"/>
            <p:cNvGrpSpPr/>
            <p:nvPr/>
          </p:nvGrpSpPr>
          <p:grpSpPr>
            <a:xfrm>
              <a:off x="8304053" y="12495319"/>
              <a:ext cx="7470848" cy="3775804"/>
              <a:chOff x="8379952" y="13811726"/>
              <a:chExt cx="6818244" cy="3991598"/>
            </a:xfrm>
          </p:grpSpPr>
          <p:grpSp>
            <p:nvGrpSpPr>
              <p:cNvPr id="17" name="Group 16"/>
              <p:cNvGrpSpPr/>
              <p:nvPr/>
            </p:nvGrpSpPr>
            <p:grpSpPr>
              <a:xfrm>
                <a:off x="8379952" y="13811726"/>
                <a:ext cx="6818244" cy="3991598"/>
                <a:chOff x="8999854" y="12215092"/>
                <a:chExt cx="6320752" cy="4480271"/>
              </a:xfrm>
            </p:grpSpPr>
            <p:grpSp>
              <p:nvGrpSpPr>
                <p:cNvPr id="20" name="Group 19"/>
                <p:cNvGrpSpPr/>
                <p:nvPr/>
              </p:nvGrpSpPr>
              <p:grpSpPr>
                <a:xfrm>
                  <a:off x="11252834" y="12666262"/>
                  <a:ext cx="997982" cy="1051560"/>
                  <a:chOff x="15240" y="0"/>
                  <a:chExt cx="997982" cy="1051560"/>
                </a:xfrm>
              </p:grpSpPr>
              <p:sp>
                <p:nvSpPr>
                  <p:cNvPr id="36" name="Flowchart: Magnetic Disk 35"/>
                  <p:cNvSpPr/>
                  <p:nvPr/>
                </p:nvSpPr>
                <p:spPr>
                  <a:xfrm>
                    <a:off x="15240" y="0"/>
                    <a:ext cx="876301" cy="1051560"/>
                  </a:xfrm>
                  <a:prstGeom prst="flowChartMagneticDisk">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Text Box 20"/>
                  <p:cNvSpPr txBox="1"/>
                  <p:nvPr/>
                </p:nvSpPr>
                <p:spPr>
                  <a:xfrm>
                    <a:off x="53102" y="506351"/>
                    <a:ext cx="960120" cy="45287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rPr>
                      <a:t>Metabase</a:t>
                    </a:r>
                    <a:endParaRPr lang="en-US" sz="1100" dirty="0">
                      <a:effectLst/>
                      <a:latin typeface="Arial" panose="020B0604020202020204" pitchFamily="34" charset="0"/>
                      <a:ea typeface="Calibri" panose="020F0502020204030204" pitchFamily="34" charset="0"/>
                      <a:cs typeface="Arial" panose="020B0604020202020204" pitchFamily="34" charset="0"/>
                    </a:endParaRPr>
                  </a:p>
                </p:txBody>
              </p:sp>
            </p:grpSp>
            <p:sp>
              <p:nvSpPr>
                <p:cNvPr id="21" name="Text Box 22"/>
                <p:cNvSpPr txBox="1">
                  <a:spLocks noChangeArrowheads="1"/>
                </p:cNvSpPr>
                <p:nvPr/>
              </p:nvSpPr>
              <p:spPr bwMode="auto">
                <a:xfrm>
                  <a:off x="10022077" y="12414184"/>
                  <a:ext cx="938212"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Query Metabase using input Gene</a:t>
                  </a: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cxnSp>
              <p:nvCxnSpPr>
                <p:cNvPr id="22" name="Straight Arrow Connector 21"/>
                <p:cNvCxnSpPr/>
                <p:nvPr/>
              </p:nvCxnSpPr>
              <p:spPr>
                <a:xfrm>
                  <a:off x="9916159" y="13415562"/>
                  <a:ext cx="112522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3289602" y="12215092"/>
                  <a:ext cx="1934920" cy="2647784"/>
                  <a:chOff x="-336781" y="-1"/>
                  <a:chExt cx="1934920" cy="2647784"/>
                </a:xfrm>
              </p:grpSpPr>
              <p:sp>
                <p:nvSpPr>
                  <p:cNvPr id="34" name="Rectangle 33"/>
                  <p:cNvSpPr/>
                  <p:nvPr/>
                </p:nvSpPr>
                <p:spPr>
                  <a:xfrm>
                    <a:off x="-336781" y="-1"/>
                    <a:ext cx="1934920" cy="26477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Text Box 25"/>
                  <p:cNvSpPr txBox="1"/>
                  <p:nvPr/>
                </p:nvSpPr>
                <p:spPr>
                  <a:xfrm>
                    <a:off x="-252009" y="108786"/>
                    <a:ext cx="1615858" cy="23088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100" u="sng" dirty="0" smtClean="0">
                        <a:effectLst/>
                        <a:latin typeface="Arial" panose="020B0604020202020204" pitchFamily="34" charset="0"/>
                        <a:ea typeface="Calibri" panose="020F0502020204030204" pitchFamily="34" charset="0"/>
                        <a:cs typeface="Arial" panose="020B0604020202020204" pitchFamily="34" charset="0"/>
                      </a:rPr>
                      <a:t>Related Noodle Results</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smtClean="0">
                        <a:effectLst/>
                        <a:latin typeface="Arial" panose="020B0604020202020204" pitchFamily="34" charset="0"/>
                        <a:ea typeface="Calibri" panose="020F0502020204030204" pitchFamily="34" charset="0"/>
                        <a:cs typeface="Arial" panose="020B0604020202020204" pitchFamily="34" charset="0"/>
                      </a:rPr>
                      <a:t>Upstream</a:t>
                    </a:r>
                    <a:r>
                      <a:rPr lang="en-US" sz="1100" dirty="0">
                        <a:effectLst/>
                        <a:latin typeface="Arial" panose="020B0604020202020204" pitchFamily="34" charset="0"/>
                        <a:ea typeface="Calibri" panose="020F0502020204030204" pitchFamily="34" charset="0"/>
                        <a:cs typeface="Arial" panose="020B0604020202020204" pitchFamily="34" charset="0"/>
                      </a:rPr>
                      <a:t>/</a:t>
                    </a:r>
                    <a:br>
                      <a:rPr lang="en-US" sz="1100" dirty="0">
                        <a:effectLst/>
                        <a:latin typeface="Arial" panose="020B0604020202020204" pitchFamily="34" charset="0"/>
                        <a:ea typeface="Calibri" panose="020F0502020204030204" pitchFamily="34" charset="0"/>
                        <a:cs typeface="Arial" panose="020B0604020202020204" pitchFamily="34" charset="0"/>
                      </a:rPr>
                    </a:br>
                    <a:r>
                      <a:rPr lang="en-US" sz="1100" dirty="0">
                        <a:effectLst/>
                        <a:latin typeface="Arial" panose="020B0604020202020204" pitchFamily="34" charset="0"/>
                        <a:ea typeface="Calibri" panose="020F0502020204030204" pitchFamily="34" charset="0"/>
                        <a:cs typeface="Arial" panose="020B0604020202020204" pitchFamily="34" charset="0"/>
                      </a:rPr>
                      <a:t>Downstream</a:t>
                    </a:r>
                  </a:p>
                  <a:p>
                    <a:pPr marL="342900" marR="0" lvl="0" indent="-342900">
                      <a:lnSpc>
                        <a:spcPct val="107000"/>
                      </a:lnSpc>
                      <a:spcBef>
                        <a:spcPts val="0"/>
                      </a:spcBef>
                      <a:spcAft>
                        <a:spcPts val="0"/>
                      </a:spcAft>
                      <a:buFont typeface="Symbol" panose="05050102010706020507" pitchFamily="18" charset="2"/>
                      <a:buChar char=""/>
                    </a:pPr>
                    <a:r>
                      <a:rPr lang="en-US" sz="1100" dirty="0" smtClean="0">
                        <a:effectLst/>
                        <a:latin typeface="Arial" panose="020B0604020202020204" pitchFamily="34" charset="0"/>
                        <a:ea typeface="Calibri" panose="020F0502020204030204" pitchFamily="34" charset="0"/>
                        <a:cs typeface="Arial" panose="020B0604020202020204" pitchFamily="34" charset="0"/>
                      </a:rPr>
                      <a:t>Overall Effect</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smtClean="0">
                        <a:effectLst/>
                        <a:latin typeface="Arial" panose="020B0604020202020204" pitchFamily="34" charset="0"/>
                        <a:ea typeface="Calibri" panose="020F0502020204030204" pitchFamily="34" charset="0"/>
                        <a:cs typeface="Arial" panose="020B0604020202020204" pitchFamily="34" charset="0"/>
                      </a:rPr>
                      <a:t>Effect of each interaction</a:t>
                    </a:r>
                  </a:p>
                  <a:p>
                    <a:pPr marL="342900" marR="0" lvl="0" indent="-342900">
                      <a:lnSpc>
                        <a:spcPct val="107000"/>
                      </a:lnSpc>
                      <a:spcBef>
                        <a:spcPts val="0"/>
                      </a:spcBef>
                      <a:spcAft>
                        <a:spcPts val="0"/>
                      </a:spcAft>
                      <a:buFont typeface="Symbol" panose="05050102010706020507" pitchFamily="18" charset="2"/>
                      <a:buChar char=""/>
                    </a:pPr>
                    <a:r>
                      <a:rPr lang="en-US" sz="1100" dirty="0" smtClean="0">
                        <a:effectLst/>
                        <a:latin typeface="Arial" panose="020B0604020202020204" pitchFamily="34" charset="0"/>
                        <a:ea typeface="Calibri" panose="020F0502020204030204" pitchFamily="34" charset="0"/>
                        <a:cs typeface="Arial" panose="020B0604020202020204" pitchFamily="34" charset="0"/>
                      </a:rPr>
                      <a:t>Pathway</a:t>
                    </a:r>
                  </a:p>
                  <a:p>
                    <a:pPr marL="342900" marR="0" lvl="0" indent="-342900">
                      <a:lnSpc>
                        <a:spcPct val="107000"/>
                      </a:lnSpc>
                      <a:spcBef>
                        <a:spcPts val="0"/>
                      </a:spcBef>
                      <a:spcAft>
                        <a:spcPts val="0"/>
                      </a:spcAft>
                      <a:buFont typeface="Symbol" panose="05050102010706020507" pitchFamily="18" charset="2"/>
                      <a:buChar char=""/>
                    </a:pPr>
                    <a:r>
                      <a:rPr lang="en-US" sz="1100" dirty="0" smtClean="0">
                        <a:latin typeface="Arial" panose="020B0604020202020204" pitchFamily="34" charset="0"/>
                        <a:ea typeface="Calibri" panose="020F0502020204030204" pitchFamily="34" charset="0"/>
                        <a:cs typeface="Arial" panose="020B0604020202020204" pitchFamily="34" charset="0"/>
                      </a:rPr>
                      <a:t>Noodle Sequence</a:t>
                    </a:r>
                    <a:endParaRPr lang="en-US" sz="1100" dirty="0">
                      <a:effectLst/>
                      <a:latin typeface="Arial" panose="020B0604020202020204" pitchFamily="34" charset="0"/>
                      <a:ea typeface="Calibri" panose="020F0502020204030204" pitchFamily="34" charset="0"/>
                      <a:cs typeface="Arial" panose="020B0604020202020204" pitchFamily="34" charset="0"/>
                    </a:endParaRPr>
                  </a:p>
                </p:txBody>
              </p:sp>
            </p:grpSp>
            <p:sp>
              <p:nvSpPr>
                <p:cNvPr id="24" name="Text Box 28"/>
                <p:cNvSpPr txBox="1">
                  <a:spLocks noChangeArrowheads="1"/>
                </p:cNvSpPr>
                <p:nvPr/>
              </p:nvSpPr>
              <p:spPr bwMode="auto">
                <a:xfrm>
                  <a:off x="9016417" y="14862877"/>
                  <a:ext cx="115887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dirty="0" smtClean="0">
                      <a:latin typeface="Arial" panose="020B0604020202020204" pitchFamily="34" charset="0"/>
                      <a:cs typeface="Arial" panose="020B0604020202020204" pitchFamily="34" charset="0"/>
                    </a:rPr>
                    <a:t>Query Metabase to find genes in each noodle</a:t>
                  </a: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cxnSp>
              <p:nvCxnSpPr>
                <p:cNvPr id="25" name="Straight Arrow Connector 24"/>
                <p:cNvCxnSpPr/>
                <p:nvPr/>
              </p:nvCxnSpPr>
              <p:spPr>
                <a:xfrm>
                  <a:off x="8999854" y="15643777"/>
                  <a:ext cx="119634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2314554" y="13414292"/>
                  <a:ext cx="697257" cy="127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2549272" y="14947181"/>
                  <a:ext cx="2771334" cy="1748182"/>
                  <a:chOff x="-232341" y="-2"/>
                  <a:chExt cx="1911870" cy="3193211"/>
                </a:xfrm>
              </p:grpSpPr>
              <p:sp>
                <p:nvSpPr>
                  <p:cNvPr id="32" name="Rectangle 31"/>
                  <p:cNvSpPr/>
                  <p:nvPr/>
                </p:nvSpPr>
                <p:spPr>
                  <a:xfrm>
                    <a:off x="-232341" y="-2"/>
                    <a:ext cx="1911870" cy="3193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Text Box 46"/>
                  <p:cNvSpPr txBox="1"/>
                  <p:nvPr/>
                </p:nvSpPr>
                <p:spPr>
                  <a:xfrm>
                    <a:off x="-111357" y="135489"/>
                    <a:ext cx="1718987" cy="282149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100" u="sng" dirty="0" smtClean="0">
                        <a:effectLst/>
                        <a:latin typeface="Arial" panose="020B0604020202020204" pitchFamily="34" charset="0"/>
                        <a:ea typeface="Calibri" panose="020F0502020204030204" pitchFamily="34" charset="0"/>
                        <a:cs typeface="Arial" panose="020B0604020202020204" pitchFamily="34" charset="0"/>
                      </a:rPr>
                      <a:t>Related Drugs Results</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Arial" panose="020B0604020202020204" pitchFamily="34" charset="0"/>
                        <a:ea typeface="Calibri" panose="020F0502020204030204" pitchFamily="34" charset="0"/>
                        <a:cs typeface="Arial" panose="020B0604020202020204" pitchFamily="34" charset="0"/>
                      </a:rPr>
                      <a:t>Drugs related to </a:t>
                    </a:r>
                    <a:r>
                      <a:rPr lang="en-US" sz="1100" dirty="0" smtClean="0">
                        <a:effectLst/>
                        <a:latin typeface="Arial" panose="020B0604020202020204" pitchFamily="34" charset="0"/>
                        <a:ea typeface="Calibri" panose="020F0502020204030204" pitchFamily="34" charset="0"/>
                        <a:cs typeface="Arial" panose="020B0604020202020204" pitchFamily="34" charset="0"/>
                      </a:rPr>
                      <a:t>each gene in noodle sequence</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Arial" panose="020B0604020202020204" pitchFamily="34" charset="0"/>
                        <a:ea typeface="Calibri" panose="020F0502020204030204" pitchFamily="34" charset="0"/>
                        <a:cs typeface="Arial" panose="020B0604020202020204" pitchFamily="34" charset="0"/>
                      </a:rPr>
                      <a:t>Activity of Drug (Inh/Act/Sub)</a:t>
                    </a:r>
                  </a:p>
                  <a:p>
                    <a:pPr marL="342900" marR="0" lvl="0" indent="-342900">
                      <a:spcBef>
                        <a:spcPts val="0"/>
                      </a:spcBef>
                      <a:spcAft>
                        <a:spcPts val="0"/>
                      </a:spcAft>
                      <a:buFont typeface="Symbol" panose="05050102010706020507" pitchFamily="18" charset="2"/>
                      <a:buChar char=""/>
                    </a:pPr>
                    <a:r>
                      <a:rPr lang="en-US" sz="1100" dirty="0" smtClean="0">
                        <a:latin typeface="Arial" panose="020B0604020202020204" pitchFamily="34" charset="0"/>
                        <a:ea typeface="Calibri" panose="020F0502020204030204" pitchFamily="34" charset="0"/>
                        <a:cs typeface="Arial" panose="020B0604020202020204" pitchFamily="34" charset="0"/>
                      </a:rPr>
                      <a:t>Names of diseases drugs target</a:t>
                    </a:r>
                    <a:endParaRPr lang="en-US" sz="1100" dirty="0">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sz="1100" dirty="0" smtClean="0">
                        <a:effectLst/>
                        <a:latin typeface="Arial" panose="020B0604020202020204" pitchFamily="34" charset="0"/>
                        <a:ea typeface="Calibri" panose="020F0502020204030204" pitchFamily="34" charset="0"/>
                        <a:cs typeface="Arial" panose="020B0604020202020204" pitchFamily="34" charset="0"/>
                      </a:rPr>
                      <a:t>Clinical Trial Status</a:t>
                    </a:r>
                  </a:p>
                </p:txBody>
              </p:sp>
            </p:grpSp>
            <p:cxnSp>
              <p:nvCxnSpPr>
                <p:cNvPr id="28" name="Straight Arrow Connector 27"/>
                <p:cNvCxnSpPr/>
                <p:nvPr/>
              </p:nvCxnSpPr>
              <p:spPr>
                <a:xfrm flipV="1">
                  <a:off x="11530965" y="15639594"/>
                  <a:ext cx="783589" cy="2418"/>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 Box 50"/>
                <p:cNvSpPr txBox="1"/>
                <p:nvPr/>
              </p:nvSpPr>
              <p:spPr>
                <a:xfrm>
                  <a:off x="9109582" y="13235657"/>
                  <a:ext cx="591312" cy="331035"/>
                </a:xfrm>
                <a:prstGeom prst="rect">
                  <a:avLst/>
                </a:prstGeom>
                <a:solidFill>
                  <a:schemeClr val="accent6">
                    <a:lumMod val="20000"/>
                    <a:lumOff val="80000"/>
                  </a:schemeClr>
                </a:solidFill>
                <a:ln w="635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User</a:t>
                  </a:r>
                </a:p>
              </p:txBody>
            </p:sp>
          </p:grpSp>
          <p:sp>
            <p:nvSpPr>
              <p:cNvPr id="18" name="Flowchart: Magnetic Disk 17"/>
              <p:cNvSpPr/>
              <p:nvPr/>
            </p:nvSpPr>
            <p:spPr>
              <a:xfrm>
                <a:off x="9845316" y="16371314"/>
                <a:ext cx="945271" cy="936864"/>
              </a:xfrm>
              <a:prstGeom prst="flowChartMagneticDisk">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Text Box 20"/>
              <p:cNvSpPr txBox="1"/>
              <p:nvPr/>
            </p:nvSpPr>
            <p:spPr>
              <a:xfrm>
                <a:off x="9886158" y="16822436"/>
                <a:ext cx="1035688" cy="40348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rPr>
                  <a:t>Metabase</a:t>
                </a:r>
                <a:endParaRPr lang="en-US" sz="1100" dirty="0">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9" name="Straight Arrow Connector 8"/>
            <p:cNvCxnSpPr/>
            <p:nvPr/>
          </p:nvCxnSpPr>
          <p:spPr>
            <a:xfrm>
              <a:off x="8280776" y="16882508"/>
              <a:ext cx="1414019"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886405" y="16211963"/>
              <a:ext cx="1235703" cy="1128595"/>
              <a:chOff x="-35629" y="-86803"/>
              <a:chExt cx="1318260" cy="4099558"/>
            </a:xfrm>
          </p:grpSpPr>
          <p:sp>
            <p:nvSpPr>
              <p:cNvPr id="15" name="Rectangle 14"/>
              <p:cNvSpPr/>
              <p:nvPr/>
            </p:nvSpPr>
            <p:spPr>
              <a:xfrm>
                <a:off x="-35629" y="-86803"/>
                <a:ext cx="1318260" cy="4099558"/>
              </a:xfrm>
              <a:prstGeom prst="rect">
                <a:avLst/>
              </a:prstGeom>
              <a:solidFill>
                <a:schemeClr val="accent6">
                  <a:lumMod val="40000"/>
                  <a:lumOff val="60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 Box 32"/>
              <p:cNvSpPr txBox="1"/>
              <p:nvPr/>
            </p:nvSpPr>
            <p:spPr>
              <a:xfrm>
                <a:off x="38087" y="1078808"/>
                <a:ext cx="1168755" cy="1786349"/>
              </a:xfrm>
              <a:prstGeom prst="rect">
                <a:avLst/>
              </a:prstGeom>
              <a:noFill/>
              <a:ln w="15875">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FAERS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1" name="Text Box 28"/>
            <p:cNvSpPr txBox="1">
              <a:spLocks noChangeArrowheads="1"/>
            </p:cNvSpPr>
            <p:nvPr/>
          </p:nvSpPr>
          <p:spPr bwMode="auto">
            <a:xfrm>
              <a:off x="8261996" y="16006321"/>
              <a:ext cx="1369737" cy="81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Query  FAERS</a:t>
              </a:r>
              <a:r>
                <a:rPr lang="en-US" altLang="en-US" sz="1100" dirty="0" smtClean="0">
                  <a:latin typeface="Arial" panose="020B0604020202020204" pitchFamily="34" charset="0"/>
                  <a:ea typeface="Calibri" panose="020F0502020204030204" pitchFamily="34" charset="0"/>
                  <a:cs typeface="Arial" panose="020B0604020202020204" pitchFamily="34" charset="0"/>
                </a:rPr>
                <a:t> using OpenVigil to identify drugs from previous list</a:t>
              </a: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12" name="Rectangle 11"/>
            <p:cNvSpPr/>
            <p:nvPr/>
          </p:nvSpPr>
          <p:spPr>
            <a:xfrm>
              <a:off x="12500035" y="16477906"/>
              <a:ext cx="3006450" cy="890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 Box 46"/>
            <p:cNvSpPr txBox="1"/>
            <p:nvPr/>
          </p:nvSpPr>
          <p:spPr>
            <a:xfrm>
              <a:off x="12647936" y="16564044"/>
              <a:ext cx="2945126" cy="87942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100" u="sng" dirty="0" smtClean="0">
                  <a:effectLst/>
                  <a:latin typeface="Arial" panose="020B0604020202020204" pitchFamily="34" charset="0"/>
                  <a:ea typeface="Calibri" panose="020F0502020204030204" pitchFamily="34" charset="0"/>
                  <a:cs typeface="Arial" panose="020B0604020202020204" pitchFamily="34" charset="0"/>
                </a:rPr>
                <a:t>Adverse Events Results</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Arial" panose="020B0604020202020204" pitchFamily="34" charset="0"/>
                  <a:ea typeface="Calibri" panose="020F0502020204030204" pitchFamily="34" charset="0"/>
                  <a:cs typeface="Arial" panose="020B0604020202020204" pitchFamily="34" charset="0"/>
                </a:rPr>
                <a:t>Drugs related to Gene B</a:t>
              </a:r>
            </a:p>
            <a:p>
              <a:pPr marL="342900" marR="0" lvl="0" indent="-342900">
                <a:spcBef>
                  <a:spcPts val="0"/>
                </a:spcBef>
                <a:spcAft>
                  <a:spcPts val="0"/>
                </a:spcAft>
                <a:buFont typeface="Symbol" panose="05050102010706020507" pitchFamily="18" charset="2"/>
                <a:buChar char=""/>
              </a:pPr>
              <a:r>
                <a:rPr lang="en-US" sz="1100" dirty="0" smtClean="0">
                  <a:effectLst/>
                  <a:latin typeface="Arial" panose="020B0604020202020204" pitchFamily="34" charset="0"/>
                  <a:ea typeface="Calibri" panose="020F0502020204030204" pitchFamily="34" charset="0"/>
                  <a:cs typeface="Arial" panose="020B0604020202020204" pitchFamily="34" charset="0"/>
                </a:rPr>
                <a:t>Adverse events of these drugs</a:t>
              </a:r>
            </a:p>
          </p:txBody>
        </p:sp>
        <p:cxnSp>
          <p:nvCxnSpPr>
            <p:cNvPr id="14" name="Straight Arrow Connector 13"/>
            <p:cNvCxnSpPr/>
            <p:nvPr/>
          </p:nvCxnSpPr>
          <p:spPr>
            <a:xfrm>
              <a:off x="11319515" y="16899931"/>
              <a:ext cx="798176"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2584746" y="2814910"/>
            <a:ext cx="684803" cy="369332"/>
          </a:xfrm>
          <a:prstGeom prst="rect">
            <a:avLst/>
          </a:prstGeom>
          <a:noFill/>
        </p:spPr>
        <p:txBody>
          <a:bodyPr wrap="none" rtlCol="0">
            <a:spAutoFit/>
          </a:bodyPr>
          <a:lstStyle/>
          <a:p>
            <a:r>
              <a:rPr lang="en-US" dirty="0" smtClean="0">
                <a:solidFill>
                  <a:srgbClr val="FF0000"/>
                </a:solidFill>
              </a:rPr>
              <a:t>MEK</a:t>
            </a:r>
            <a:endParaRPr lang="en-US" dirty="0">
              <a:solidFill>
                <a:srgbClr val="FF0000"/>
              </a:solidFill>
            </a:endParaRPr>
          </a:p>
        </p:txBody>
      </p:sp>
    </p:spTree>
    <p:extLst>
      <p:ext uri="{BB962C8B-B14F-4D97-AF65-F5344CB8AC3E}">
        <p14:creationId xmlns:p14="http://schemas.microsoft.com/office/powerpoint/2010/main" val="210700389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Identification of Noodles</a:t>
            </a:r>
            <a:endParaRPr lang="en-US" dirty="0"/>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14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505126505"/>
              </p:ext>
            </p:extLst>
          </p:nvPr>
        </p:nvGraphicFramePr>
        <p:xfrm>
          <a:off x="457200" y="3558480"/>
          <a:ext cx="8115299" cy="2387539"/>
        </p:xfrm>
        <a:graphic>
          <a:graphicData uri="http://schemas.openxmlformats.org/drawingml/2006/table">
            <a:tbl>
              <a:tblPr>
                <a:tableStyleId>{2D5ABB26-0587-4C30-8999-92F81FD0307C}</a:tableStyleId>
              </a:tblPr>
              <a:tblGrid>
                <a:gridCol w="1220067">
                  <a:extLst>
                    <a:ext uri="{9D8B030D-6E8A-4147-A177-3AD203B41FA5}">
                      <a16:colId xmlns:a16="http://schemas.microsoft.com/office/drawing/2014/main" xmlns="" val="1754462608"/>
                    </a:ext>
                  </a:extLst>
                </a:gridCol>
                <a:gridCol w="986019">
                  <a:extLst>
                    <a:ext uri="{9D8B030D-6E8A-4147-A177-3AD203B41FA5}">
                      <a16:colId xmlns:a16="http://schemas.microsoft.com/office/drawing/2014/main" xmlns="" val="485088159"/>
                    </a:ext>
                  </a:extLst>
                </a:gridCol>
                <a:gridCol w="3089264">
                  <a:extLst>
                    <a:ext uri="{9D8B030D-6E8A-4147-A177-3AD203B41FA5}">
                      <a16:colId xmlns:a16="http://schemas.microsoft.com/office/drawing/2014/main" xmlns="" val="920463298"/>
                    </a:ext>
                  </a:extLst>
                </a:gridCol>
                <a:gridCol w="2819949">
                  <a:extLst>
                    <a:ext uri="{9D8B030D-6E8A-4147-A177-3AD203B41FA5}">
                      <a16:colId xmlns:a16="http://schemas.microsoft.com/office/drawing/2014/main" xmlns="" val="3929409244"/>
                    </a:ext>
                  </a:extLst>
                </a:gridCol>
              </a:tblGrid>
              <a:tr h="211587">
                <a:tc>
                  <a:txBody>
                    <a:bodyPr/>
                    <a:lstStyle/>
                    <a:p>
                      <a:pPr algn="ctr" fontAlgn="b"/>
                      <a:r>
                        <a:rPr lang="en-US" sz="1200" b="1" u="none" strike="noStrike" dirty="0">
                          <a:solidFill>
                            <a:srgbClr val="FF0000"/>
                          </a:solidFill>
                          <a:effectLst/>
                          <a:latin typeface="Arial" panose="020B0604020202020204" pitchFamily="34" charset="0"/>
                          <a:cs typeface="Arial" panose="020B0604020202020204" pitchFamily="34" charset="0"/>
                        </a:rPr>
                        <a:t>Gene A</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FF0000"/>
                          </a:solidFill>
                          <a:effectLst/>
                          <a:latin typeface="Arial" panose="020B0604020202020204" pitchFamily="34" charset="0"/>
                          <a:cs typeface="Arial" panose="020B0604020202020204" pitchFamily="34" charset="0"/>
                        </a:rPr>
                        <a:t>Gene B</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FF0000"/>
                          </a:solidFill>
                          <a:effectLst/>
                          <a:latin typeface="Arial" panose="020B0604020202020204" pitchFamily="34" charset="0"/>
                          <a:cs typeface="Arial" panose="020B0604020202020204" pitchFamily="34" charset="0"/>
                        </a:rPr>
                        <a:t>Noodle</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200" b="1" u="none" strike="noStrike" dirty="0">
                          <a:solidFill>
                            <a:srgbClr val="FF0000"/>
                          </a:solidFill>
                          <a:effectLst/>
                          <a:latin typeface="Arial" panose="020B0604020202020204" pitchFamily="34" charset="0"/>
                          <a:cs typeface="Arial" panose="020B0604020202020204" pitchFamily="34" charset="0"/>
                        </a:rPr>
                        <a:t>Pathway Name</a:t>
                      </a:r>
                      <a:endParaRPr lang="en-US" sz="1200" b="1"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80622447"/>
                  </a:ext>
                </a:extLst>
              </a:tr>
              <a:tr h="392873">
                <a:tc>
                  <a:txBody>
                    <a:bodyPr/>
                    <a:lstStyle/>
                    <a:p>
                      <a:pPr algn="ctr" fontAlgn="b"/>
                      <a:r>
                        <a:rPr lang="en-US" sz="1100" u="none" strike="noStrike" dirty="0" smtClean="0">
                          <a:effectLst/>
                          <a:latin typeface="Arial" panose="020B0604020202020204" pitchFamily="34" charset="0"/>
                          <a:cs typeface="Arial" panose="020B0604020202020204" pitchFamily="34" charset="0"/>
                        </a:rPr>
                        <a:t>MEK1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Tubulin beta 2B</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100" b="1" u="none" strike="noStrike" dirty="0">
                          <a:solidFill>
                            <a:srgbClr val="0070C0"/>
                          </a:solidFill>
                          <a:effectLst/>
                          <a:latin typeface="Arial" panose="020B0604020202020204" pitchFamily="34" charset="0"/>
                          <a:cs typeface="Arial" panose="020B0604020202020204" pitchFamily="34" charset="0"/>
                        </a:rPr>
                        <a:t>MEK1</a:t>
                      </a:r>
                      <a:r>
                        <a:rPr lang="sv-SE" sz="1100" u="none" strike="noStrike" dirty="0">
                          <a:effectLst/>
                          <a:latin typeface="Arial" panose="020B0604020202020204" pitchFamily="34" charset="0"/>
                          <a:cs typeface="Arial" panose="020B0604020202020204" pitchFamily="34" charset="0"/>
                        </a:rPr>
                        <a:t>--MSX1--Tubulin beta 2B</a:t>
                      </a:r>
                      <a:endParaRPr lang="sv-SE"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BMP signaling in embryonic stem cell neural differentiation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181217916"/>
                  </a:ext>
                </a:extLst>
              </a:tr>
              <a:tr h="392873">
                <a:tc>
                  <a:txBody>
                    <a:bodyPr/>
                    <a:lstStyle/>
                    <a:p>
                      <a:pPr algn="ctr" fontAlgn="b"/>
                      <a:r>
                        <a:rPr lang="en-US" sz="1100" u="none" strike="noStrike" dirty="0" smtClean="0">
                          <a:effectLst/>
                          <a:latin typeface="Arial" panose="020B0604020202020204" pitchFamily="34" charset="0"/>
                          <a:cs typeface="Arial" panose="020B0604020202020204" pitchFamily="34" charset="0"/>
                        </a:rPr>
                        <a:t>MEK1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Neurogenin 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kern="1200" dirty="0">
                          <a:solidFill>
                            <a:srgbClr val="0070C0"/>
                          </a:solidFill>
                          <a:effectLst/>
                          <a:latin typeface="Arial" panose="020B0604020202020204" pitchFamily="34" charset="0"/>
                          <a:ea typeface="+mn-ea"/>
                          <a:cs typeface="Arial" panose="020B0604020202020204" pitchFamily="34" charset="0"/>
                        </a:rPr>
                        <a:t>MEK1-</a:t>
                      </a:r>
                      <a:r>
                        <a:rPr lang="en-US" sz="1100" u="none" strike="noStrike" dirty="0">
                          <a:effectLst/>
                          <a:latin typeface="Arial" panose="020B0604020202020204" pitchFamily="34" charset="0"/>
                          <a:cs typeface="Arial" panose="020B0604020202020204" pitchFamily="34" charset="0"/>
                        </a:rPr>
                        <a:t>-MSX1--Neurogenin 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BMP signaling in embryonic stem cell neural differentiation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875026312"/>
                  </a:ext>
                </a:extLst>
              </a:tr>
              <a:tr h="392873">
                <a:tc>
                  <a:txBody>
                    <a:bodyPr/>
                    <a:lstStyle/>
                    <a:p>
                      <a:pPr algn="ctr" fontAlgn="b"/>
                      <a:r>
                        <a:rPr lang="en-US" sz="1100" u="none" strike="noStrike" dirty="0" smtClean="0">
                          <a:effectLst/>
                          <a:latin typeface="Arial" panose="020B0604020202020204" pitchFamily="34" charset="0"/>
                          <a:cs typeface="Arial" panose="020B0604020202020204" pitchFamily="34" charset="0"/>
                        </a:rPr>
                        <a:t>MEK1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NCAM1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kern="1200" dirty="0">
                          <a:solidFill>
                            <a:srgbClr val="0070C0"/>
                          </a:solidFill>
                          <a:effectLst/>
                          <a:latin typeface="Arial" panose="020B0604020202020204" pitchFamily="34" charset="0"/>
                          <a:ea typeface="+mn-ea"/>
                          <a:cs typeface="Arial" panose="020B0604020202020204" pitchFamily="34" charset="0"/>
                        </a:rPr>
                        <a:t>MEK1-</a:t>
                      </a:r>
                      <a:r>
                        <a:rPr lang="en-US" sz="1100" u="none" strike="noStrike" dirty="0">
                          <a:effectLst/>
                          <a:latin typeface="Arial" panose="020B0604020202020204" pitchFamily="34" charset="0"/>
                          <a:cs typeface="Arial" panose="020B0604020202020204" pitchFamily="34" charset="0"/>
                        </a:rPr>
                        <a:t>-MSX1--NCAM1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BMP signaling in embryonic stem cell neural differentiation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46827111"/>
                  </a:ext>
                </a:extLst>
              </a:tr>
              <a:tr h="211587">
                <a:tc>
                  <a:txBody>
                    <a:bodyPr/>
                    <a:lstStyle/>
                    <a:p>
                      <a:pPr algn="ctr" fontAlgn="b"/>
                      <a:r>
                        <a:rPr lang="en-US" sz="1100" u="none" strike="noStrike" dirty="0">
                          <a:effectLst/>
                          <a:latin typeface="Arial" panose="020B0604020202020204" pitchFamily="34" charset="0"/>
                          <a:cs typeface="Arial" panose="020B0604020202020204" pitchFamily="34" charset="0"/>
                        </a:rPr>
                        <a:t>IL-6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MEK1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IL-6--IL-6 receptor--</a:t>
                      </a:r>
                      <a:r>
                        <a:rPr lang="en-US" sz="1100" b="1" u="none" strike="noStrike" dirty="0">
                          <a:solidFill>
                            <a:srgbClr val="FC9204"/>
                          </a:solidFill>
                          <a:effectLst/>
                          <a:latin typeface="Arial" panose="020B0604020202020204" pitchFamily="34" charset="0"/>
                          <a:cs typeface="Arial" panose="020B0604020202020204" pitchFamily="34" charset="0"/>
                        </a:rPr>
                        <a:t>MEK1</a:t>
                      </a:r>
                      <a:endParaRPr lang="en-US" sz="1100" b="1" i="0" u="none" strike="noStrike" dirty="0">
                        <a:solidFill>
                          <a:srgbClr val="FC9204"/>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IL-6 signaling in breast cancer cells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233443570"/>
                  </a:ext>
                </a:extLst>
              </a:tr>
              <a:tr h="392873">
                <a:tc>
                  <a:txBody>
                    <a:bodyPr/>
                    <a:lstStyle/>
                    <a:p>
                      <a:pPr algn="ctr" fontAlgn="b"/>
                      <a:r>
                        <a:rPr lang="en-US" sz="1100" u="none" strike="noStrike" dirty="0">
                          <a:effectLst/>
                          <a:latin typeface="Arial" panose="020B0604020202020204" pitchFamily="34" charset="0"/>
                          <a:cs typeface="Arial" panose="020B0604020202020204" pitchFamily="34" charset="0"/>
                        </a:rPr>
                        <a:t>GnRH1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MEK1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GnRH1--GnRH receptor--</a:t>
                      </a:r>
                      <a:r>
                        <a:rPr lang="en-US" sz="1100" b="1" u="none" strike="noStrike" kern="1200" dirty="0">
                          <a:solidFill>
                            <a:srgbClr val="FC9204"/>
                          </a:solidFill>
                          <a:effectLst/>
                          <a:latin typeface="Arial" panose="020B0604020202020204" pitchFamily="34" charset="0"/>
                          <a:ea typeface="+mn-ea"/>
                          <a:cs typeface="Arial" panose="020B0604020202020204" pitchFamily="34" charset="0"/>
                        </a:rPr>
                        <a:t>MEK1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Gonadotropin-releasing hormone (GnRH) signaling</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596618842"/>
                  </a:ext>
                </a:extLst>
              </a:tr>
              <a:tr h="392873">
                <a:tc>
                  <a:txBody>
                    <a:bodyPr/>
                    <a:lstStyle/>
                    <a:p>
                      <a:pPr algn="ctr" fontAlgn="b"/>
                      <a:r>
                        <a:rPr lang="en-US" sz="1100" u="none" strike="noStrike" dirty="0">
                          <a:effectLst/>
                          <a:latin typeface="Arial" panose="020B0604020202020204" pitchFamily="34" charset="0"/>
                          <a:cs typeface="Arial" panose="020B0604020202020204" pitchFamily="34" charset="0"/>
                        </a:rPr>
                        <a:t>Urease B (H. pylori)</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MEK1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Urease B (H. pylori)--CD74--</a:t>
                      </a:r>
                      <a:r>
                        <a:rPr lang="en-US" sz="1100" b="1" u="none" strike="noStrike" kern="1200" dirty="0">
                          <a:solidFill>
                            <a:srgbClr val="FC9204"/>
                          </a:solidFill>
                          <a:effectLst/>
                          <a:latin typeface="Arial" panose="020B0604020202020204" pitchFamily="34" charset="0"/>
                          <a:ea typeface="+mn-ea"/>
                          <a:cs typeface="Arial" panose="020B0604020202020204" pitchFamily="34" charset="0"/>
                        </a:rPr>
                        <a:t>MEK1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100" u="none" strike="noStrike" dirty="0">
                          <a:effectLst/>
                          <a:latin typeface="Arial" panose="020B0604020202020204" pitchFamily="34" charset="0"/>
                          <a:cs typeface="Arial" panose="020B0604020202020204" pitchFamily="34" charset="0"/>
                        </a:rPr>
                        <a:t>Effect of H. pylori infection on inflammation in gastric epithelial cells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605039093"/>
                  </a:ext>
                </a:extLst>
              </a:tr>
            </a:tbl>
          </a:graphicData>
        </a:graphic>
      </p:graphicFrame>
      <p:sp>
        <p:nvSpPr>
          <p:cNvPr id="8" name="TextBox 7"/>
          <p:cNvSpPr txBox="1"/>
          <p:nvPr/>
        </p:nvSpPr>
        <p:spPr>
          <a:xfrm>
            <a:off x="311248" y="1680210"/>
            <a:ext cx="8375552"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charset="0"/>
              </a:rPr>
              <a:t>To identify upstream or downstream proteins of MEK in various </a:t>
            </a:r>
            <a:r>
              <a:rPr lang="en-US" sz="2400" dirty="0" smtClean="0">
                <a:latin typeface="Arial" charset="0"/>
              </a:rPr>
              <a:t>pathways, the </a:t>
            </a:r>
            <a:r>
              <a:rPr lang="en-US" sz="2400" dirty="0">
                <a:latin typeface="Arial" charset="0"/>
              </a:rPr>
              <a:t>MEK gene was identified as either the </a:t>
            </a:r>
            <a:r>
              <a:rPr lang="en-US" sz="2400" b="1" dirty="0">
                <a:solidFill>
                  <a:srgbClr val="0070C0"/>
                </a:solidFill>
                <a:latin typeface="Arial" panose="020B0604020202020204" pitchFamily="34" charset="0"/>
                <a:cs typeface="Arial" panose="020B0604020202020204" pitchFamily="34" charset="0"/>
              </a:rPr>
              <a:t>start (head) </a:t>
            </a:r>
            <a:r>
              <a:rPr lang="en-US" sz="2400" dirty="0">
                <a:latin typeface="Arial" charset="0"/>
              </a:rPr>
              <a:t>or </a:t>
            </a:r>
            <a:r>
              <a:rPr lang="en-US" sz="2400" b="1" dirty="0">
                <a:solidFill>
                  <a:srgbClr val="FC9204"/>
                </a:solidFill>
                <a:latin typeface="Arial" panose="020B0604020202020204" pitchFamily="34" charset="0"/>
                <a:cs typeface="Arial" panose="020B0604020202020204" pitchFamily="34" charset="0"/>
              </a:rPr>
              <a:t>end (tail) </a:t>
            </a:r>
            <a:r>
              <a:rPr lang="en-US" sz="2400" dirty="0">
                <a:latin typeface="Arial" charset="0"/>
              </a:rPr>
              <a:t>of a sequence of proteins in well-described </a:t>
            </a:r>
            <a:r>
              <a:rPr lang="en-US" sz="2400" dirty="0" smtClean="0">
                <a:latin typeface="Arial" charset="0"/>
              </a:rPr>
              <a:t>(</a:t>
            </a:r>
            <a:r>
              <a:rPr lang="en-US" sz="2400" dirty="0">
                <a:latin typeface="Arial" charset="0"/>
              </a:rPr>
              <a:t>high trust) canonical signaling pathways</a:t>
            </a:r>
            <a:endParaRPr lang="en-US" sz="2400" dirty="0"/>
          </a:p>
        </p:txBody>
      </p:sp>
    </p:spTree>
    <p:extLst>
      <p:ext uri="{BB962C8B-B14F-4D97-AF65-F5344CB8AC3E}">
        <p14:creationId xmlns:p14="http://schemas.microsoft.com/office/powerpoint/2010/main" val="311428965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a:latin typeface="Arial" panose="020B0604020202020204" pitchFamily="34" charset="0"/>
                <a:cs typeface="Arial" panose="020B0604020202020204" pitchFamily="34" charset="0"/>
              </a:rPr>
              <a:t>Metabase</a:t>
            </a:r>
            <a:r>
              <a:rPr lang="en-US" sz="3600" b="1" dirty="0">
                <a:latin typeface="Arial" panose="020B0604020202020204" pitchFamily="34" charset="0"/>
                <a:cs typeface="Arial" panose="020B0604020202020204" pitchFamily="34" charset="0"/>
              </a:rPr>
              <a:t> BMP Signaling Pathway Depicting R-selected </a:t>
            </a:r>
            <a:r>
              <a:rPr lang="en-US" sz="3600" b="1" dirty="0" smtClean="0">
                <a:latin typeface="Arial" panose="020B0604020202020204" pitchFamily="34" charset="0"/>
                <a:cs typeface="Arial" panose="020B0604020202020204" pitchFamily="34" charset="0"/>
              </a:rPr>
              <a:t>Noodles</a:t>
            </a:r>
            <a:endParaRPr lang="en-US" sz="3600" dirty="0"/>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15</a:t>
            </a:fld>
            <a:endParaRPr lang="en-US"/>
          </a:p>
        </p:txBody>
      </p:sp>
      <p:grpSp>
        <p:nvGrpSpPr>
          <p:cNvPr id="7" name="Group 6"/>
          <p:cNvGrpSpPr/>
          <p:nvPr/>
        </p:nvGrpSpPr>
        <p:grpSpPr>
          <a:xfrm>
            <a:off x="1984327" y="1465131"/>
            <a:ext cx="5175346" cy="4797687"/>
            <a:chOff x="16112107" y="8605480"/>
            <a:chExt cx="7664213" cy="7648112"/>
          </a:xfrm>
        </p:grpSpPr>
        <p:sp>
          <p:nvSpPr>
            <p:cNvPr id="8" name="Line 3496"/>
            <p:cNvSpPr>
              <a:spLocks noChangeShapeType="1"/>
            </p:cNvSpPr>
            <p:nvPr/>
          </p:nvSpPr>
          <p:spPr bwMode="auto">
            <a:xfrm>
              <a:off x="23090188" y="9647238"/>
              <a:ext cx="533400" cy="0"/>
            </a:xfrm>
            <a:prstGeom prst="line">
              <a:avLst/>
            </a:prstGeom>
            <a:noFill/>
            <a:ln w="9525">
              <a:solidFill>
                <a:schemeClr val="bg1"/>
              </a:solidFill>
              <a:round/>
              <a:headEnd/>
              <a:tailEnd type="triangle" w="med" len="med"/>
            </a:ln>
          </p:spPr>
          <p:txBody>
            <a:bodyPr/>
            <a:lstStyle/>
            <a:p>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12107" y="8605480"/>
              <a:ext cx="7664213" cy="7648112"/>
            </a:xfrm>
            <a:prstGeom prst="rect">
              <a:avLst/>
            </a:prstGeom>
          </p:spPr>
        </p:pic>
        <p:sp>
          <p:nvSpPr>
            <p:cNvPr id="10" name="Oval 9"/>
            <p:cNvSpPr/>
            <p:nvPr/>
          </p:nvSpPr>
          <p:spPr>
            <a:xfrm>
              <a:off x="22624116" y="11860473"/>
              <a:ext cx="1041418" cy="640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2624116" y="12477475"/>
              <a:ext cx="1041418" cy="640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0298066" y="12489361"/>
              <a:ext cx="1041418" cy="640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9021611" y="13131228"/>
              <a:ext cx="1041418" cy="461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9073404" y="13900227"/>
              <a:ext cx="945661" cy="461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9437834" y="14879016"/>
              <a:ext cx="1041418" cy="461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181164" y="14890425"/>
              <a:ext cx="1041418" cy="5632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7985027" y="15301675"/>
              <a:ext cx="1041418" cy="461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flipH="1">
              <a:off x="23496737" y="12274325"/>
              <a:ext cx="126851" cy="48776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flipH="1">
              <a:off x="21339482" y="12720951"/>
              <a:ext cx="1215689" cy="15582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639429" flipH="1">
              <a:off x="19637874" y="12878801"/>
              <a:ext cx="666284" cy="1627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flipH="1">
              <a:off x="19631576" y="13557110"/>
              <a:ext cx="126851" cy="48776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639429" flipH="1">
              <a:off x="18179334" y="14398346"/>
              <a:ext cx="918908" cy="1773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18129297" flipH="1">
              <a:off x="18400282" y="14693910"/>
              <a:ext cx="983547" cy="1859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15025456" flipH="1">
              <a:off x="19698375" y="14474051"/>
              <a:ext cx="590000" cy="18307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4180548"/>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Drugs</a:t>
            </a:r>
            <a:endParaRPr lang="en-US" dirty="0"/>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16</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847301963"/>
              </p:ext>
            </p:extLst>
          </p:nvPr>
        </p:nvGraphicFramePr>
        <p:xfrm>
          <a:off x="754644" y="4255611"/>
          <a:ext cx="7494033" cy="1590675"/>
        </p:xfrm>
        <a:graphic>
          <a:graphicData uri="http://schemas.openxmlformats.org/drawingml/2006/table">
            <a:tbl>
              <a:tblPr/>
              <a:tblGrid>
                <a:gridCol w="933109">
                  <a:extLst>
                    <a:ext uri="{9D8B030D-6E8A-4147-A177-3AD203B41FA5}">
                      <a16:colId xmlns:a16="http://schemas.microsoft.com/office/drawing/2014/main" xmlns="" val="1334671624"/>
                    </a:ext>
                  </a:extLst>
                </a:gridCol>
                <a:gridCol w="2759374">
                  <a:extLst>
                    <a:ext uri="{9D8B030D-6E8A-4147-A177-3AD203B41FA5}">
                      <a16:colId xmlns:a16="http://schemas.microsoft.com/office/drawing/2014/main" xmlns="" val="3702747992"/>
                    </a:ext>
                  </a:extLst>
                </a:gridCol>
                <a:gridCol w="2374710">
                  <a:extLst>
                    <a:ext uri="{9D8B030D-6E8A-4147-A177-3AD203B41FA5}">
                      <a16:colId xmlns:a16="http://schemas.microsoft.com/office/drawing/2014/main" xmlns="" val="2930070925"/>
                    </a:ext>
                  </a:extLst>
                </a:gridCol>
                <a:gridCol w="1426840">
                  <a:extLst>
                    <a:ext uri="{9D8B030D-6E8A-4147-A177-3AD203B41FA5}">
                      <a16:colId xmlns:a16="http://schemas.microsoft.com/office/drawing/2014/main" xmlns="" val="771282591"/>
                    </a:ext>
                  </a:extLst>
                </a:gridCol>
              </a:tblGrid>
              <a:tr h="134375">
                <a:tc>
                  <a:txBody>
                    <a:bodyPr/>
                    <a:lstStyle/>
                    <a:p>
                      <a:pPr algn="ctr" fontAlgn="b"/>
                      <a:r>
                        <a:rPr lang="en-US" sz="1400" b="1" i="0" u="none" strike="noStrike" dirty="0" smtClean="0">
                          <a:solidFill>
                            <a:srgbClr val="FF0000"/>
                          </a:solidFill>
                          <a:effectLst/>
                          <a:latin typeface="Arial" panose="020B0604020202020204" pitchFamily="34" charset="0"/>
                          <a:cs typeface="Arial" panose="020B0604020202020204" pitchFamily="34" charset="0"/>
                        </a:rPr>
                        <a:t>Drug Name</a:t>
                      </a:r>
                      <a:endParaRPr lang="en-US" sz="1400" b="1"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FF0000"/>
                          </a:solidFill>
                          <a:effectLst/>
                          <a:latin typeface="Arial" panose="020B0604020202020204" pitchFamily="34" charset="0"/>
                          <a:cs typeface="Arial" panose="020B0604020202020204" pitchFamily="34" charset="0"/>
                        </a:rPr>
                        <a:t>Target</a:t>
                      </a:r>
                      <a:endParaRPr lang="en-US" sz="1400" b="1"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FF0000"/>
                          </a:solidFill>
                          <a:effectLst/>
                          <a:latin typeface="Arial" panose="020B0604020202020204" pitchFamily="34" charset="0"/>
                          <a:cs typeface="Arial" panose="020B0604020202020204" pitchFamily="34" charset="0"/>
                        </a:rPr>
                        <a:t>Indication</a:t>
                      </a:r>
                      <a:endParaRPr lang="en-US" sz="1400" b="1"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FF0000"/>
                          </a:solidFill>
                          <a:effectLst/>
                          <a:latin typeface="Arial" panose="020B0604020202020204" pitchFamily="34" charset="0"/>
                          <a:cs typeface="Arial" panose="020B0604020202020204" pitchFamily="34" charset="0"/>
                        </a:rPr>
                        <a:t>Effect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21879063"/>
                  </a:ext>
                </a:extLst>
              </a:tr>
              <a:tr h="134375">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Eribulin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Tubulin beta-1 chain (in microtubules)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smtClean="0">
                          <a:solidFill>
                            <a:srgbClr val="000000"/>
                          </a:solidFill>
                          <a:effectLst/>
                          <a:latin typeface="Arial" panose="020B0604020202020204" pitchFamily="34" charset="0"/>
                          <a:cs typeface="Arial" panose="020B0604020202020204" pitchFamily="34" charset="0"/>
                        </a:rPr>
                        <a:t>Breast neoplasms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Inhibitor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11594605"/>
                  </a:ext>
                </a:extLst>
              </a:tr>
              <a:tr h="134375">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Estramustine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Tubulin beta-1 chain (in microtubules)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smtClean="0">
                          <a:solidFill>
                            <a:srgbClr val="000000"/>
                          </a:solidFill>
                          <a:effectLst/>
                          <a:latin typeface="Arial" panose="020B0604020202020204" pitchFamily="34" charset="0"/>
                          <a:cs typeface="Arial" panose="020B0604020202020204" pitchFamily="34" charset="0"/>
                        </a:rPr>
                        <a:t>Prostatic neoplasms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Inhibitor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45240085"/>
                  </a:ext>
                </a:extLst>
              </a:tr>
              <a:tr h="134375">
                <a:tc>
                  <a:txBody>
                    <a:bodyPr/>
                    <a:lstStyle/>
                    <a:p>
                      <a:pPr algn="ctr" fontAlgn="b"/>
                      <a:r>
                        <a:rPr lang="en-US" sz="1200" b="0" i="0" u="none" strike="noStrike" dirty="0" err="1">
                          <a:solidFill>
                            <a:srgbClr val="000000"/>
                          </a:solidFill>
                          <a:effectLst/>
                          <a:latin typeface="Arial" panose="020B0604020202020204" pitchFamily="34" charset="0"/>
                          <a:cs typeface="Arial" panose="020B0604020202020204" pitchFamily="34" charset="0"/>
                        </a:rPr>
                        <a:t>Ixabepilone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Tubulin beta-3 chain (in microtubules)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smtClean="0">
                          <a:solidFill>
                            <a:srgbClr val="000000"/>
                          </a:solidFill>
                          <a:effectLst/>
                          <a:latin typeface="Arial" panose="020B0604020202020204" pitchFamily="34" charset="0"/>
                          <a:cs typeface="Arial" panose="020B0604020202020204" pitchFamily="34" charset="0"/>
                        </a:rPr>
                        <a:t>Breast neoplasms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Inhibitor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8963293"/>
                  </a:ext>
                </a:extLst>
              </a:tr>
              <a:tr h="134375">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Paclitaxel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Tubulin beta-1 chain (in microtubules)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smtClean="0">
                          <a:solidFill>
                            <a:srgbClr val="000000"/>
                          </a:solidFill>
                          <a:effectLst/>
                          <a:latin typeface="Arial" panose="020B0604020202020204" pitchFamily="34" charset="0"/>
                          <a:cs typeface="Arial" panose="020B0604020202020204" pitchFamily="34" charset="0"/>
                        </a:rPr>
                        <a:t>Breast neoplasms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Inhibitor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14814782"/>
                  </a:ext>
                </a:extLst>
              </a:tr>
              <a:tr h="134375">
                <a:tc>
                  <a:txBody>
                    <a:bodyPr/>
                    <a:lstStyle/>
                    <a:p>
                      <a:pPr algn="ctr" fontAlgn="b"/>
                      <a:r>
                        <a:rPr lang="en-US" sz="1200" b="0" i="0" u="none" strike="noStrike" dirty="0" err="1">
                          <a:solidFill>
                            <a:srgbClr val="000000"/>
                          </a:solidFill>
                          <a:effectLst/>
                          <a:latin typeface="Arial" panose="020B0604020202020204" pitchFamily="34" charset="0"/>
                          <a:cs typeface="Arial" panose="020B0604020202020204" pitchFamily="34" charset="0"/>
                        </a:rPr>
                        <a:t>Vindesine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Tubulin beta-1 chain (in microtubules)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smtClean="0">
                          <a:solidFill>
                            <a:srgbClr val="000000"/>
                          </a:solidFill>
                          <a:effectLst/>
                          <a:latin typeface="Arial" panose="020B0604020202020204" pitchFamily="34" charset="0"/>
                          <a:cs typeface="Arial" panose="020B0604020202020204" pitchFamily="34" charset="0"/>
                        </a:rPr>
                        <a:t>Lung neoplasms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Inhibitor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10303608"/>
                  </a:ext>
                </a:extLst>
              </a:tr>
              <a:tr h="134375">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Vinorelbine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Tubulin beta</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1200" b="0" i="0" u="none" strike="noStrike" dirty="0" smtClean="0">
                          <a:solidFill>
                            <a:srgbClr val="000000"/>
                          </a:solidFill>
                          <a:effectLst/>
                          <a:latin typeface="Arial" panose="020B0604020202020204" pitchFamily="34" charset="0"/>
                          <a:cs typeface="Arial" panose="020B0604020202020204" pitchFamily="34" charset="0"/>
                        </a:rPr>
                        <a:t>chain (in microtubules)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smtClean="0">
                          <a:solidFill>
                            <a:srgbClr val="000000"/>
                          </a:solidFill>
                          <a:effectLst/>
                          <a:latin typeface="Arial" panose="020B0604020202020204" pitchFamily="34" charset="0"/>
                          <a:cs typeface="Arial" panose="020B0604020202020204" pitchFamily="34" charset="0"/>
                        </a:rPr>
                        <a:t>Carcinoma, Non-Small-Cell Lung</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rial" panose="020B0604020202020204" pitchFamily="34" charset="0"/>
                          <a:cs typeface="Arial" panose="020B0604020202020204" pitchFamily="34" charset="0"/>
                        </a:rPr>
                        <a:t>Inhibitor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937758"/>
                  </a:ext>
                </a:extLst>
              </a:tr>
            </a:tbl>
          </a:graphicData>
        </a:graphic>
      </p:graphicFrame>
      <p:sp>
        <p:nvSpPr>
          <p:cNvPr id="3" name="TextBox 2"/>
          <p:cNvSpPr txBox="1"/>
          <p:nvPr/>
        </p:nvSpPr>
        <p:spPr>
          <a:xfrm>
            <a:off x="0" y="1577955"/>
            <a:ext cx="9003323" cy="2677656"/>
          </a:xfrm>
          <a:prstGeom prst="rect">
            <a:avLst/>
          </a:prstGeom>
          <a:noFill/>
        </p:spPr>
        <p:txBody>
          <a:bodyPr wrap="square" rtlCol="0">
            <a:spAutoFit/>
          </a:bodyPr>
          <a:lstStyle/>
          <a:p>
            <a:pPr marL="285750" indent="-285750" algn="just">
              <a:spcBef>
                <a:spcPct val="20000"/>
              </a:spcBef>
              <a:spcAft>
                <a:spcPct val="20000"/>
              </a:spcAft>
              <a:buClr>
                <a:srgbClr val="D52B1E"/>
              </a:buClr>
              <a:buFont typeface="Arial" panose="020B0604020202020204" pitchFamily="34" charset="0"/>
              <a:buChar char="♦"/>
            </a:pPr>
            <a:r>
              <a:rPr lang="en-US" sz="2000" dirty="0" smtClean="0">
                <a:latin typeface="Arial" charset="0"/>
              </a:rPr>
              <a:t>An R script was written to select distinctive genes in the </a:t>
            </a:r>
            <a:r>
              <a:rPr lang="en-US" sz="2000" dirty="0" smtClean="0">
                <a:solidFill>
                  <a:srgbClr val="FF0000"/>
                </a:solidFill>
                <a:latin typeface="Arial" charset="0"/>
              </a:rPr>
              <a:t>BMP signaling pathway</a:t>
            </a:r>
            <a:r>
              <a:rPr lang="en-US" sz="2000" dirty="0" smtClean="0">
                <a:latin typeface="Arial" charset="0"/>
              </a:rPr>
              <a:t> and any FDA approved drugs targeting these genes from </a:t>
            </a:r>
            <a:r>
              <a:rPr lang="en-US" sz="2000" dirty="0" err="1" smtClean="0">
                <a:latin typeface="Arial" charset="0"/>
              </a:rPr>
              <a:t>Metabase</a:t>
            </a:r>
            <a:r>
              <a:rPr lang="en-US" sz="2000" dirty="0" smtClean="0">
                <a:latin typeface="Arial" charset="0"/>
              </a:rPr>
              <a:t>:</a:t>
            </a:r>
          </a:p>
          <a:p>
            <a:pPr marL="742950" lvl="1" indent="-285750" algn="just">
              <a:spcBef>
                <a:spcPct val="20000"/>
              </a:spcBef>
              <a:spcAft>
                <a:spcPct val="20000"/>
              </a:spcAft>
              <a:buClr>
                <a:srgbClr val="D52B1E"/>
              </a:buClr>
              <a:buFont typeface="Arial" panose="020B0604020202020204" pitchFamily="34" charset="0"/>
              <a:buChar char="♦"/>
            </a:pPr>
            <a:r>
              <a:rPr lang="en-US" sz="2000" dirty="0" smtClean="0">
                <a:latin typeface="Arial" charset="0"/>
              </a:rPr>
              <a:t>Nine distinctive genes SOX15, TUBB2B, MAP2K1, MAPK1, MAPK3, MSX1, SMAD1, NEUROG2, NCAM1 were identified.</a:t>
            </a:r>
          </a:p>
          <a:p>
            <a:pPr marL="742950" lvl="1" indent="-285750" algn="just">
              <a:spcBef>
                <a:spcPct val="20000"/>
              </a:spcBef>
              <a:spcAft>
                <a:spcPct val="20000"/>
              </a:spcAft>
              <a:buClr>
                <a:srgbClr val="D52B1E"/>
              </a:buClr>
              <a:buFont typeface="Arial" panose="020B0604020202020204" pitchFamily="34" charset="0"/>
              <a:buChar char="♦"/>
            </a:pPr>
            <a:r>
              <a:rPr lang="en-US" sz="2000" dirty="0" smtClean="0">
                <a:latin typeface="Arial" charset="0"/>
              </a:rPr>
              <a:t>Six </a:t>
            </a:r>
            <a:r>
              <a:rPr lang="en-US" sz="2000" dirty="0">
                <a:latin typeface="Arial" charset="0"/>
              </a:rPr>
              <a:t>FDA approved drugs were found to target these nine genes. </a:t>
            </a:r>
          </a:p>
          <a:p>
            <a:endParaRPr lang="en-US" sz="2800" dirty="0"/>
          </a:p>
        </p:txBody>
      </p:sp>
    </p:spTree>
    <p:extLst>
      <p:ext uri="{BB962C8B-B14F-4D97-AF65-F5344CB8AC3E}">
        <p14:creationId xmlns:p14="http://schemas.microsoft.com/office/powerpoint/2010/main" val="141544046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Selected Adverse Events Results:  </a:t>
            </a:r>
            <a:br>
              <a:rPr lang="en-US" dirty="0" smtClean="0"/>
            </a:br>
            <a:r>
              <a:rPr lang="en-US" dirty="0" smtClean="0"/>
              <a:t>Drugs targeting the BMP pathway</a:t>
            </a:r>
            <a:endParaRPr lang="en-US" dirty="0"/>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17</a:t>
            </a:fld>
            <a:endParaRPr lang="en-US"/>
          </a:p>
        </p:txBody>
      </p:sp>
      <p:graphicFrame>
        <p:nvGraphicFramePr>
          <p:cNvPr id="7" name="Table 6"/>
          <p:cNvGraphicFramePr>
            <a:graphicFrameLocks noGrp="1"/>
          </p:cNvGraphicFramePr>
          <p:nvPr>
            <p:extLst/>
          </p:nvPr>
        </p:nvGraphicFramePr>
        <p:xfrm>
          <a:off x="824983" y="1734211"/>
          <a:ext cx="7494033" cy="4259527"/>
        </p:xfrm>
        <a:graphic>
          <a:graphicData uri="http://schemas.openxmlformats.org/drawingml/2006/table">
            <a:tbl>
              <a:tblPr/>
              <a:tblGrid>
                <a:gridCol w="1441547">
                  <a:extLst>
                    <a:ext uri="{9D8B030D-6E8A-4147-A177-3AD203B41FA5}">
                      <a16:colId xmlns:a16="http://schemas.microsoft.com/office/drawing/2014/main" xmlns="" val="1038926839"/>
                    </a:ext>
                  </a:extLst>
                </a:gridCol>
                <a:gridCol w="6052486">
                  <a:extLst>
                    <a:ext uri="{9D8B030D-6E8A-4147-A177-3AD203B41FA5}">
                      <a16:colId xmlns:a16="http://schemas.microsoft.com/office/drawing/2014/main" xmlns="" val="1767559891"/>
                    </a:ext>
                  </a:extLst>
                </a:gridCol>
              </a:tblGrid>
              <a:tr h="179017">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Drug Name</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smtClean="0">
                          <a:solidFill>
                            <a:srgbClr val="000000"/>
                          </a:solidFill>
                          <a:effectLst/>
                          <a:latin typeface="Arial" panose="020B0604020202020204" pitchFamily="34" charset="0"/>
                          <a:cs typeface="Arial" panose="020B0604020202020204" pitchFamily="34" charset="0"/>
                        </a:rPr>
                        <a:t>Adverse Events (count</a:t>
                      </a:r>
                      <a:r>
                        <a:rPr lang="en-US" sz="1100" b="1" i="0" u="none" strike="noStrike" baseline="0" dirty="0" smtClean="0">
                          <a:solidFill>
                            <a:srgbClr val="000000"/>
                          </a:solidFill>
                          <a:effectLst/>
                          <a:latin typeface="Arial" panose="020B0604020202020204" pitchFamily="34" charset="0"/>
                          <a:cs typeface="Arial" panose="020B0604020202020204" pitchFamily="34" charset="0"/>
                        </a:rPr>
                        <a:t> of reports</a:t>
                      </a:r>
                      <a:r>
                        <a:rPr lang="en-US" sz="1100" b="1" i="0" u="none" strike="noStrike" dirty="0" smtClean="0">
                          <a:solidFill>
                            <a:srgbClr val="000000"/>
                          </a:solidFill>
                          <a:effectLst/>
                          <a:latin typeface="Arial" panose="020B0604020202020204" pitchFamily="34" charset="0"/>
                          <a:cs typeface="Arial" panose="020B0604020202020204" pitchFamily="34" charset="0"/>
                        </a:rPr>
                        <a:t>)</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6914810"/>
                  </a:ext>
                </a:extLst>
              </a:tr>
              <a:tr h="639090">
                <a:tc>
                  <a:txBody>
                    <a:bodyPr/>
                    <a:lstStyle/>
                    <a:p>
                      <a:pPr algn="ctr" fontAlgn="b"/>
                      <a:r>
                        <a:rPr lang="en-US" sz="1100" b="0" i="0" u="none" strike="noStrike" dirty="0" err="1">
                          <a:solidFill>
                            <a:srgbClr val="000000"/>
                          </a:solidFill>
                          <a:effectLst/>
                          <a:latin typeface="Arial" panose="020B0604020202020204" pitchFamily="34" charset="0"/>
                          <a:cs typeface="Arial" panose="020B0604020202020204" pitchFamily="34" charset="0"/>
                        </a:rPr>
                        <a:t>Eribulin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Neutropenia (56)</a:t>
                      </a:r>
                    </a:p>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Pyrexia (29)</a:t>
                      </a:r>
                    </a:p>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Pneumonia (27)</a:t>
                      </a:r>
                    </a:p>
                    <a:p>
                      <a:pPr algn="ctr" fontAlgn="b"/>
                      <a:r>
                        <a:rPr lang="en-US" sz="1100" u="none" strike="noStrike" baseline="0" dirty="0" smtClean="0">
                          <a:effectLst/>
                          <a:latin typeface="Arial" panose="020B0604020202020204" pitchFamily="34" charset="0"/>
                          <a:cs typeface="Arial" panose="020B0604020202020204" pitchFamily="34" charset="0"/>
                        </a:rPr>
                        <a:t>Thrombocytopenia (12)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962353"/>
                  </a:ext>
                </a:extLst>
              </a:tr>
              <a:tr h="639090">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Estramustine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Dyspnoea (25)</a:t>
                      </a:r>
                    </a:p>
                    <a:p>
                      <a:pPr algn="ctr" fontAlgn="b"/>
                      <a:r>
                        <a:rPr lang="en-US" sz="1100" b="0" i="0" u="none" strike="noStrike" baseline="0" dirty="0" smtClean="0">
                          <a:solidFill>
                            <a:srgbClr val="000000"/>
                          </a:solidFill>
                          <a:effectLst/>
                          <a:latin typeface="Arial" panose="020B0604020202020204" pitchFamily="34" charset="0"/>
                          <a:cs typeface="Arial" panose="020B0604020202020204" pitchFamily="34" charset="0"/>
                        </a:rPr>
                        <a:t>Thrombocytopenia (14)</a:t>
                      </a:r>
                    </a:p>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Pulmonary embolism (14)</a:t>
                      </a:r>
                    </a:p>
                    <a:p>
                      <a:pPr algn="ctr" fontAlgn="b"/>
                      <a:r>
                        <a:rPr lang="en-US" sz="1100" b="0" i="0" u="none" strike="noStrike" baseline="0" dirty="0" smtClean="0">
                          <a:solidFill>
                            <a:srgbClr val="000000"/>
                          </a:solidFill>
                          <a:effectLst/>
                          <a:latin typeface="Arial" panose="020B0604020202020204" pitchFamily="34" charset="0"/>
                          <a:cs typeface="Arial" panose="020B0604020202020204" pitchFamily="34" charset="0"/>
                        </a:rPr>
                        <a:t>Malaise(10)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43305923"/>
                  </a:ext>
                </a:extLst>
              </a:tr>
              <a:tr h="639090">
                <a:tc>
                  <a:txBody>
                    <a:bodyPr/>
                    <a:lstStyle/>
                    <a:p>
                      <a:pPr algn="ctr" fontAlgn="b"/>
                      <a:r>
                        <a:rPr lang="en-US" sz="1100" b="0" i="0" u="none" strike="noStrike" dirty="0" err="1">
                          <a:solidFill>
                            <a:srgbClr val="000000"/>
                          </a:solidFill>
                          <a:effectLst/>
                          <a:latin typeface="Arial" panose="020B0604020202020204" pitchFamily="34" charset="0"/>
                          <a:cs typeface="Arial" panose="020B0604020202020204" pitchFamily="34" charset="0"/>
                        </a:rPr>
                        <a:t>Ixabepilone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baseline="0" dirty="0" smtClean="0">
                          <a:solidFill>
                            <a:srgbClr val="000000"/>
                          </a:solidFill>
                          <a:effectLst/>
                          <a:latin typeface="Arial" panose="020B0604020202020204" pitchFamily="34" charset="0"/>
                          <a:cs typeface="Arial" panose="020B0604020202020204" pitchFamily="34" charset="0"/>
                        </a:rPr>
                        <a:t>Stomatitis (51)</a:t>
                      </a:r>
                    </a:p>
                    <a:p>
                      <a:pPr marL="0" marR="0" indent="0" algn="ctr" defTabSz="914400" rtl="0" eaLnBrk="1" fontAlgn="b" latinLnBrk="0" hangingPunct="1">
                        <a:lnSpc>
                          <a:spcPct val="100000"/>
                        </a:lnSpc>
                        <a:spcBef>
                          <a:spcPts val="0"/>
                        </a:spcBef>
                        <a:spcAft>
                          <a:spcPts val="0"/>
                        </a:spcAft>
                        <a:buClrTx/>
                        <a:buSzTx/>
                        <a:buFontTx/>
                        <a:buNone/>
                        <a:tabLst/>
                        <a:defRPr/>
                      </a:pPr>
                      <a:r>
                        <a:rPr lang="en-US" sz="1100" u="none" strike="noStrike" baseline="0" dirty="0" smtClean="0">
                          <a:effectLst/>
                          <a:latin typeface="Arial" panose="020B0604020202020204" pitchFamily="34" charset="0"/>
                          <a:cs typeface="Arial" panose="020B0604020202020204" pitchFamily="34" charset="0"/>
                        </a:rPr>
                        <a:t>Thrombocytopenia (37)</a:t>
                      </a:r>
                    </a:p>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smtClean="0">
                          <a:solidFill>
                            <a:srgbClr val="000000"/>
                          </a:solidFill>
                          <a:effectLst/>
                          <a:latin typeface="Arial" panose="020B0604020202020204" pitchFamily="34" charset="0"/>
                          <a:cs typeface="Arial" panose="020B0604020202020204" pitchFamily="34" charset="0"/>
                        </a:rPr>
                        <a:t>Arthralgia (37)</a:t>
                      </a:r>
                    </a:p>
                    <a:p>
                      <a:pPr algn="ctr" fontAlgn="b"/>
                      <a:r>
                        <a:rPr lang="en-US" sz="1100" b="0" i="0" u="none" strike="noStrike" baseline="0" dirty="0" smtClean="0">
                          <a:solidFill>
                            <a:srgbClr val="000000"/>
                          </a:solidFill>
                          <a:effectLst/>
                          <a:latin typeface="Arial" panose="020B0604020202020204" pitchFamily="34" charset="0"/>
                          <a:cs typeface="Arial" panose="020B0604020202020204" pitchFamily="34" charset="0"/>
                        </a:rPr>
                        <a:t>White blood cell count decreased (35)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83734844"/>
                  </a:ext>
                </a:extLst>
              </a:tr>
              <a:tr h="639090">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Paclitaxel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Dyspnoea (1461)</a:t>
                      </a:r>
                    </a:p>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Pyrexia (1075)</a:t>
                      </a:r>
                    </a:p>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Pneumonia (591)</a:t>
                      </a:r>
                    </a:p>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White blood cell count decreased (589)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67368563"/>
                  </a:ext>
                </a:extLst>
              </a:tr>
              <a:tr h="639090">
                <a:tc>
                  <a:txBody>
                    <a:bodyPr/>
                    <a:lstStyle/>
                    <a:p>
                      <a:pPr algn="ctr" fontAlgn="b"/>
                      <a:r>
                        <a:rPr lang="en-US" sz="1100" b="0" i="0" u="none" strike="noStrike" dirty="0" err="1">
                          <a:solidFill>
                            <a:srgbClr val="000000"/>
                          </a:solidFill>
                          <a:effectLst/>
                          <a:latin typeface="Arial" panose="020B0604020202020204" pitchFamily="34" charset="0"/>
                          <a:cs typeface="Arial" panose="020B0604020202020204" pitchFamily="34" charset="0"/>
                        </a:rPr>
                        <a:t>Vindesine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u="none" strike="noStrike" baseline="0" dirty="0" smtClean="0">
                          <a:effectLst/>
                          <a:latin typeface="Arial" panose="020B0604020202020204" pitchFamily="34" charset="0"/>
                          <a:cs typeface="Arial" panose="020B0604020202020204" pitchFamily="34" charset="0"/>
                        </a:rPr>
                        <a:t>Thrombocytopenia (15)</a:t>
                      </a:r>
                    </a:p>
                    <a:p>
                      <a:pPr algn="ctr" fontAlgn="b"/>
                      <a:r>
                        <a:rPr lang="en-US" sz="1100" b="0" i="0" u="none" strike="noStrike" baseline="0" dirty="0" smtClean="0">
                          <a:solidFill>
                            <a:srgbClr val="000000"/>
                          </a:solidFill>
                          <a:effectLst/>
                          <a:latin typeface="Arial" panose="020B0604020202020204" pitchFamily="34" charset="0"/>
                          <a:cs typeface="Arial" panose="020B0604020202020204" pitchFamily="34" charset="0"/>
                        </a:rPr>
                        <a:t>Pyrexia (14)</a:t>
                      </a:r>
                    </a:p>
                    <a:p>
                      <a:pPr algn="ctr" fontAlgn="b"/>
                      <a:r>
                        <a:rPr lang="en-US" sz="1100" b="0" i="0" u="none" strike="noStrike" baseline="0" dirty="0" smtClean="0">
                          <a:solidFill>
                            <a:srgbClr val="000000"/>
                          </a:solidFill>
                          <a:effectLst/>
                          <a:latin typeface="Arial" panose="020B0604020202020204" pitchFamily="34" charset="0"/>
                          <a:cs typeface="Arial" panose="020B0604020202020204" pitchFamily="34" charset="0"/>
                        </a:rPr>
                        <a:t>Pneumonia (12)</a:t>
                      </a:r>
                    </a:p>
                    <a:p>
                      <a:pPr algn="ctr" fontAlgn="b"/>
                      <a:r>
                        <a:rPr lang="en-US" sz="1100" b="0" i="0" u="none" strike="noStrike" baseline="0" dirty="0" smtClean="0">
                          <a:solidFill>
                            <a:srgbClr val="000000"/>
                          </a:solidFill>
                          <a:effectLst/>
                          <a:latin typeface="Arial" panose="020B0604020202020204" pitchFamily="34" charset="0"/>
                          <a:cs typeface="Arial" panose="020B0604020202020204" pitchFamily="34" charset="0"/>
                        </a:rPr>
                        <a:t>Hemoglobin decreased (9)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34562040"/>
                  </a:ext>
                </a:extLst>
              </a:tr>
              <a:tr h="639090">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Vinorelbine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Pyrexia (258)</a:t>
                      </a:r>
                    </a:p>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Nausea (159)</a:t>
                      </a:r>
                    </a:p>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Pneumonia (137)</a:t>
                      </a:r>
                    </a:p>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Fatigue</a:t>
                      </a:r>
                      <a:r>
                        <a:rPr lang="en-US" sz="1100" b="0" i="0" u="none" strike="noStrike" baseline="0" dirty="0" smtClean="0">
                          <a:solidFill>
                            <a:srgbClr val="000000"/>
                          </a:solidFill>
                          <a:effectLst/>
                          <a:latin typeface="Arial" panose="020B0604020202020204" pitchFamily="34" charset="0"/>
                          <a:cs typeface="Arial" panose="020B0604020202020204" pitchFamily="34" charset="0"/>
                        </a:rPr>
                        <a:t> (135)</a:t>
                      </a:r>
                      <a:endParaRPr lang="en-US" sz="1100" b="0" i="0" u="none" strike="noStrike" dirty="0" smtClean="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71311828"/>
                  </a:ext>
                </a:extLst>
              </a:tr>
            </a:tbl>
          </a:graphicData>
        </a:graphic>
      </p:graphicFrame>
    </p:spTree>
    <p:extLst>
      <p:ext uri="{BB962C8B-B14F-4D97-AF65-F5344CB8AC3E}">
        <p14:creationId xmlns:p14="http://schemas.microsoft.com/office/powerpoint/2010/main" val="1131627838"/>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Selected Adverse </a:t>
            </a:r>
            <a:r>
              <a:rPr lang="en-US" dirty="0"/>
              <a:t>Events Results:  </a:t>
            </a:r>
            <a:br>
              <a:rPr lang="en-US" dirty="0"/>
            </a:br>
            <a:r>
              <a:rPr lang="en-US" dirty="0"/>
              <a:t>Drugs targeting the </a:t>
            </a:r>
            <a:r>
              <a:rPr lang="en-US" dirty="0" smtClean="0"/>
              <a:t>MAPK </a:t>
            </a:r>
            <a:r>
              <a:rPr lang="en-US" dirty="0"/>
              <a:t>pathway</a:t>
            </a:r>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18</a:t>
            </a:fld>
            <a:endParaRPr lang="en-US"/>
          </a:p>
        </p:txBody>
      </p:sp>
      <p:graphicFrame>
        <p:nvGraphicFramePr>
          <p:cNvPr id="7" name="Table 6"/>
          <p:cNvGraphicFramePr>
            <a:graphicFrameLocks noGrp="1"/>
          </p:cNvGraphicFramePr>
          <p:nvPr>
            <p:extLst/>
          </p:nvPr>
        </p:nvGraphicFramePr>
        <p:xfrm>
          <a:off x="1082983" y="2220683"/>
          <a:ext cx="7015987" cy="3238142"/>
        </p:xfrm>
        <a:graphic>
          <a:graphicData uri="http://schemas.openxmlformats.org/drawingml/2006/table">
            <a:tbl>
              <a:tblPr>
                <a:tableStyleId>{F5AB1C69-6EDB-4FF4-983F-18BD219EF322}</a:tableStyleId>
              </a:tblPr>
              <a:tblGrid>
                <a:gridCol w="1123870">
                  <a:extLst>
                    <a:ext uri="{9D8B030D-6E8A-4147-A177-3AD203B41FA5}">
                      <a16:colId xmlns:a16="http://schemas.microsoft.com/office/drawing/2014/main" xmlns="" val="534967872"/>
                    </a:ext>
                  </a:extLst>
                </a:gridCol>
                <a:gridCol w="2605428">
                  <a:extLst>
                    <a:ext uri="{9D8B030D-6E8A-4147-A177-3AD203B41FA5}">
                      <a16:colId xmlns:a16="http://schemas.microsoft.com/office/drawing/2014/main" xmlns="" val="2090563397"/>
                    </a:ext>
                  </a:extLst>
                </a:gridCol>
                <a:gridCol w="3286689">
                  <a:extLst>
                    <a:ext uri="{9D8B030D-6E8A-4147-A177-3AD203B41FA5}">
                      <a16:colId xmlns:a16="http://schemas.microsoft.com/office/drawing/2014/main" xmlns="" val="247340504"/>
                    </a:ext>
                  </a:extLst>
                </a:gridCol>
              </a:tblGrid>
              <a:tr h="179982">
                <a:tc>
                  <a:txBody>
                    <a:bodyPr/>
                    <a:lstStyle/>
                    <a:p>
                      <a:pPr algn="ctr" fontAlgn="ctr"/>
                      <a:r>
                        <a:rPr lang="en-US" sz="1100" b="1" u="none" strike="noStrike" dirty="0" smtClean="0">
                          <a:effectLst/>
                          <a:latin typeface="Arial" panose="020B0604020202020204" pitchFamily="34" charset="0"/>
                          <a:cs typeface="Arial" panose="020B0604020202020204" pitchFamily="34" charset="0"/>
                        </a:rPr>
                        <a:t>Drug Name</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u="none" strike="noStrike" dirty="0">
                          <a:effectLst/>
                          <a:latin typeface="Arial" panose="020B0604020202020204" pitchFamily="34" charset="0"/>
                          <a:cs typeface="Arial" panose="020B0604020202020204" pitchFamily="34" charset="0"/>
                        </a:rPr>
                        <a:t>Molecular Target</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smtClean="0">
                          <a:solidFill>
                            <a:schemeClr val="dk1"/>
                          </a:solidFill>
                          <a:effectLst/>
                          <a:latin typeface="Arial" panose="020B0604020202020204" pitchFamily="34" charset="0"/>
                          <a:cs typeface="Arial" panose="020B0604020202020204" pitchFamily="34" charset="0"/>
                        </a:rPr>
                        <a:t>Adverse</a:t>
                      </a:r>
                      <a:r>
                        <a:rPr lang="en-US" sz="1100" b="1" i="0" u="none" strike="noStrike" baseline="0" dirty="0" smtClean="0">
                          <a:solidFill>
                            <a:schemeClr val="dk1"/>
                          </a:solidFill>
                          <a:effectLst/>
                          <a:latin typeface="Arial" panose="020B0604020202020204" pitchFamily="34" charset="0"/>
                          <a:cs typeface="Arial" panose="020B0604020202020204" pitchFamily="34" charset="0"/>
                        </a:rPr>
                        <a:t> Events (count of reports)</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16786532"/>
                  </a:ext>
                </a:extLst>
              </a:tr>
              <a:tr h="764540">
                <a:tc>
                  <a:txBody>
                    <a:bodyPr/>
                    <a:lstStyle/>
                    <a:p>
                      <a:pPr algn="ctr" fontAlgn="ctr"/>
                      <a:r>
                        <a:rPr lang="en-US" sz="1100" u="none" strike="noStrike" dirty="0">
                          <a:effectLst/>
                          <a:latin typeface="Arial" panose="020B0604020202020204" pitchFamily="34" charset="0"/>
                          <a:cs typeface="Arial" panose="020B0604020202020204" pitchFamily="34" charset="0"/>
                        </a:rPr>
                        <a:t>Adalimumab</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latin typeface="Arial" panose="020B0604020202020204" pitchFamily="34" charset="0"/>
                          <a:cs typeface="Arial" panose="020B0604020202020204" pitchFamily="34" charset="0"/>
                        </a:rPr>
                        <a:t>Tumor necrosis factor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smtClean="0">
                          <a:solidFill>
                            <a:schemeClr val="dk1"/>
                          </a:solidFill>
                          <a:effectLst/>
                          <a:latin typeface="Arial" panose="020B0604020202020204" pitchFamily="34" charset="0"/>
                          <a:cs typeface="Arial" panose="020B0604020202020204" pitchFamily="34" charset="0"/>
                        </a:rPr>
                        <a:t>Arthralgia (4781)</a:t>
                      </a:r>
                    </a:p>
                    <a:p>
                      <a:pPr algn="ctr" fontAlgn="ctr"/>
                      <a:r>
                        <a:rPr lang="en-US" sz="1100" b="0" i="0" u="none" strike="noStrike" dirty="0" smtClean="0">
                          <a:solidFill>
                            <a:schemeClr val="dk1"/>
                          </a:solidFill>
                          <a:effectLst/>
                          <a:latin typeface="Arial" panose="020B0604020202020204" pitchFamily="34" charset="0"/>
                          <a:cs typeface="Arial" panose="020B0604020202020204" pitchFamily="34" charset="0"/>
                        </a:rPr>
                        <a:t>Pyrexia (3765)</a:t>
                      </a:r>
                    </a:p>
                    <a:p>
                      <a:pPr algn="ctr" fontAlgn="ctr"/>
                      <a:r>
                        <a:rPr lang="en-US" sz="1100" b="0" i="0" u="none" strike="noStrike" dirty="0" smtClean="0">
                          <a:solidFill>
                            <a:srgbClr val="000000"/>
                          </a:solidFill>
                          <a:effectLst/>
                          <a:latin typeface="Arial" panose="020B0604020202020204" pitchFamily="34" charset="0"/>
                          <a:cs typeface="Arial" panose="020B0604020202020204" pitchFamily="34" charset="0"/>
                        </a:rPr>
                        <a:t>Nausea (3119)</a:t>
                      </a:r>
                      <a:endParaRPr lang="en-US" sz="1100" b="0" i="0" u="none" strike="noStrike" dirty="0" smtClean="0">
                        <a:solidFill>
                          <a:schemeClr val="dk1"/>
                        </a:solidFill>
                        <a:effectLst/>
                        <a:latin typeface="Arial" panose="020B0604020202020204" pitchFamily="34" charset="0"/>
                        <a:cs typeface="Arial" panose="020B0604020202020204" pitchFamily="34" charset="0"/>
                      </a:endParaRPr>
                    </a:p>
                    <a:p>
                      <a:pPr algn="ctr" fontAlgn="ctr"/>
                      <a:r>
                        <a:rPr lang="en-US" sz="1100" b="0" i="0" u="none" strike="noStrike" dirty="0" smtClean="0">
                          <a:solidFill>
                            <a:schemeClr val="dk1"/>
                          </a:solidFill>
                          <a:effectLst/>
                          <a:latin typeface="Arial" panose="020B0604020202020204" pitchFamily="34" charset="0"/>
                          <a:cs typeface="Arial" panose="020B0604020202020204" pitchFamily="34" charset="0"/>
                        </a:rPr>
                        <a:t>Crohn’s Disease (2800)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32758474"/>
                  </a:ext>
                </a:extLst>
              </a:tr>
              <a:tr h="764540">
                <a:tc>
                  <a:txBody>
                    <a:bodyPr/>
                    <a:lstStyle/>
                    <a:p>
                      <a:pPr algn="ctr" fontAlgn="ctr"/>
                      <a:r>
                        <a:rPr lang="en-US" sz="1100" u="none" strike="noStrike" dirty="0">
                          <a:effectLst/>
                          <a:latin typeface="Arial" panose="020B0604020202020204" pitchFamily="34" charset="0"/>
                          <a:cs typeface="Arial" panose="020B0604020202020204" pitchFamily="34" charset="0"/>
                        </a:rPr>
                        <a:t>Golimumab</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latin typeface="Arial" panose="020B0604020202020204" pitchFamily="34" charset="0"/>
                          <a:cs typeface="Arial" panose="020B0604020202020204" pitchFamily="34" charset="0"/>
                        </a:rPr>
                        <a:t>Tumor necrosis factor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smtClean="0">
                          <a:solidFill>
                            <a:schemeClr val="dk1"/>
                          </a:solidFill>
                          <a:effectLst/>
                          <a:latin typeface="Arial" panose="020B0604020202020204" pitchFamily="34" charset="0"/>
                          <a:cs typeface="Arial" panose="020B0604020202020204" pitchFamily="34" charset="0"/>
                        </a:rPr>
                        <a:t>Pneumonia (277)</a:t>
                      </a:r>
                    </a:p>
                    <a:p>
                      <a:pPr algn="ctr" fontAlgn="ctr"/>
                      <a:r>
                        <a:rPr lang="en-US" sz="1100" b="0" i="0" u="none" strike="noStrike" dirty="0" smtClean="0">
                          <a:solidFill>
                            <a:schemeClr val="dk1"/>
                          </a:solidFill>
                          <a:effectLst/>
                          <a:latin typeface="Arial" panose="020B0604020202020204" pitchFamily="34" charset="0"/>
                          <a:cs typeface="Arial" panose="020B0604020202020204" pitchFamily="34" charset="0"/>
                        </a:rPr>
                        <a:t>Arthralgia (92)</a:t>
                      </a:r>
                    </a:p>
                    <a:p>
                      <a:pPr algn="ctr" fontAlgn="ctr"/>
                      <a:r>
                        <a:rPr lang="en-US" sz="1100" b="0" i="0" u="none" strike="noStrike" dirty="0" smtClean="0">
                          <a:solidFill>
                            <a:schemeClr val="dk1"/>
                          </a:solidFill>
                          <a:effectLst/>
                          <a:latin typeface="Arial" panose="020B0604020202020204" pitchFamily="34" charset="0"/>
                          <a:cs typeface="Arial" panose="020B0604020202020204" pitchFamily="34" charset="0"/>
                        </a:rPr>
                        <a:t>Headache (89)</a:t>
                      </a:r>
                    </a:p>
                    <a:p>
                      <a:pPr algn="ctr" fontAlgn="ctr"/>
                      <a:r>
                        <a:rPr lang="en-US" sz="1100" b="0" i="0" u="none" strike="noStrike" dirty="0" smtClean="0">
                          <a:solidFill>
                            <a:schemeClr val="dk1"/>
                          </a:solidFill>
                          <a:effectLst/>
                          <a:latin typeface="Arial" panose="020B0604020202020204" pitchFamily="34" charset="0"/>
                          <a:cs typeface="Arial" panose="020B0604020202020204" pitchFamily="34" charset="0"/>
                        </a:rPr>
                        <a:t>Malaise (60)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3401704"/>
                  </a:ext>
                </a:extLst>
              </a:tr>
              <a:tr h="764540">
                <a:tc>
                  <a:txBody>
                    <a:bodyPr/>
                    <a:lstStyle/>
                    <a:p>
                      <a:pPr algn="ctr" fontAlgn="ctr"/>
                      <a:r>
                        <a:rPr lang="en-US" sz="1100" u="none" strike="noStrike" dirty="0">
                          <a:effectLst/>
                          <a:latin typeface="Arial" panose="020B0604020202020204" pitchFamily="34" charset="0"/>
                          <a:cs typeface="Arial" panose="020B0604020202020204" pitchFamily="34" charset="0"/>
                        </a:rPr>
                        <a:t>Sunitinib</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latin typeface="Arial" panose="020B0604020202020204" pitchFamily="34" charset="0"/>
                          <a:cs typeface="Arial" panose="020B0604020202020204" pitchFamily="34" charset="0"/>
                        </a:rPr>
                        <a:t>Platelet-derived growth factor receptor beta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u="none" strike="noStrike" baseline="0" dirty="0" smtClean="0">
                          <a:effectLst/>
                          <a:latin typeface="Arial" panose="020B0604020202020204" pitchFamily="34" charset="0"/>
                          <a:cs typeface="Arial" panose="020B0604020202020204" pitchFamily="34" charset="0"/>
                        </a:rPr>
                        <a:t>Thrombocytopenia (472)</a:t>
                      </a:r>
                      <a:endParaRPr lang="en-US" sz="1100" u="none" strike="noStrike" dirty="0" smtClean="0">
                        <a:effectLst/>
                        <a:latin typeface="Arial" panose="020B0604020202020204" pitchFamily="34" charset="0"/>
                        <a:cs typeface="Arial" panose="020B0604020202020204" pitchFamily="34" charset="0"/>
                      </a:endParaRPr>
                    </a:p>
                    <a:p>
                      <a:pPr marL="0" marR="0" indent="0" algn="ctr" defTabSz="914400" rtl="0" eaLnBrk="1" fontAlgn="ctr" latinLnBrk="0" hangingPunct="1">
                        <a:lnSpc>
                          <a:spcPct val="100000"/>
                        </a:lnSpc>
                        <a:spcBef>
                          <a:spcPts val="0"/>
                        </a:spcBef>
                        <a:spcAft>
                          <a:spcPts val="0"/>
                        </a:spcAft>
                        <a:buClrTx/>
                        <a:buSzTx/>
                        <a:buFontTx/>
                        <a:buNone/>
                        <a:tabLst/>
                        <a:defRPr/>
                      </a:pPr>
                      <a:r>
                        <a:rPr lang="en-US" sz="1100" u="none" strike="noStrike" dirty="0" smtClean="0">
                          <a:effectLst/>
                          <a:latin typeface="Arial" panose="020B0604020202020204" pitchFamily="34" charset="0"/>
                          <a:cs typeface="Arial" panose="020B0604020202020204" pitchFamily="34" charset="0"/>
                        </a:rPr>
                        <a:t>Stomatitis (373)</a:t>
                      </a:r>
                    </a:p>
                    <a:p>
                      <a:pPr marL="0" marR="0" indent="0" algn="ctr" defTabSz="914400" rtl="0" eaLnBrk="1" fontAlgn="ctr" latinLnBrk="0" hangingPunct="1">
                        <a:lnSpc>
                          <a:spcPct val="100000"/>
                        </a:lnSpc>
                        <a:spcBef>
                          <a:spcPts val="0"/>
                        </a:spcBef>
                        <a:spcAft>
                          <a:spcPts val="0"/>
                        </a:spcAft>
                        <a:buClrTx/>
                        <a:buSzTx/>
                        <a:buFontTx/>
                        <a:buNone/>
                        <a:tabLst/>
                        <a:defRPr/>
                      </a:pPr>
                      <a:r>
                        <a:rPr lang="en-US" sz="1100" u="none" strike="noStrike" dirty="0" smtClean="0">
                          <a:effectLst/>
                          <a:latin typeface="Arial" panose="020B0604020202020204" pitchFamily="34" charset="0"/>
                          <a:cs typeface="Arial" panose="020B0604020202020204" pitchFamily="34" charset="0"/>
                        </a:rPr>
                        <a:t>White</a:t>
                      </a:r>
                      <a:r>
                        <a:rPr lang="en-US" sz="1100" u="none" strike="noStrike" baseline="0" dirty="0" smtClean="0">
                          <a:effectLst/>
                          <a:latin typeface="Arial" panose="020B0604020202020204" pitchFamily="34" charset="0"/>
                          <a:cs typeface="Arial" panose="020B0604020202020204" pitchFamily="34" charset="0"/>
                        </a:rPr>
                        <a:t> blood cell count decreased (252)</a:t>
                      </a:r>
                    </a:p>
                    <a:p>
                      <a:pPr marL="0" marR="0" indent="0" algn="ctr" defTabSz="914400" rtl="0" eaLnBrk="1" fontAlgn="ctr" latinLnBrk="0" hangingPunct="1">
                        <a:lnSpc>
                          <a:spcPct val="100000"/>
                        </a:lnSpc>
                        <a:spcBef>
                          <a:spcPts val="0"/>
                        </a:spcBef>
                        <a:spcAft>
                          <a:spcPts val="0"/>
                        </a:spcAft>
                        <a:buClrTx/>
                        <a:buSzTx/>
                        <a:buFontTx/>
                        <a:buNone/>
                        <a:tabLst/>
                        <a:defRPr/>
                      </a:pPr>
                      <a:r>
                        <a:rPr lang="en-US" sz="1100" u="none" strike="noStrike" baseline="0" dirty="0" smtClean="0">
                          <a:effectLst/>
                          <a:latin typeface="Arial" panose="020B0604020202020204" pitchFamily="34" charset="0"/>
                          <a:cs typeface="Arial" panose="020B0604020202020204" pitchFamily="34" charset="0"/>
                        </a:rPr>
                        <a:t>Hemoglobin decreased (193)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87958826"/>
                  </a:ext>
                </a:extLst>
              </a:tr>
              <a:tr h="764540">
                <a:tc>
                  <a:txBody>
                    <a:bodyPr/>
                    <a:lstStyle/>
                    <a:p>
                      <a:pPr algn="ctr" fontAlgn="ctr"/>
                      <a:r>
                        <a:rPr lang="en-US" sz="1100" u="none" strike="noStrike" dirty="0">
                          <a:effectLst/>
                          <a:latin typeface="Arial" panose="020B0604020202020204" pitchFamily="34" charset="0"/>
                          <a:cs typeface="Arial" panose="020B0604020202020204" pitchFamily="34" charset="0"/>
                        </a:rPr>
                        <a:t>Pregabalin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latin typeface="Arial" panose="020B0604020202020204" pitchFamily="34" charset="0"/>
                          <a:cs typeface="Arial" panose="020B0604020202020204" pitchFamily="34" charset="0"/>
                        </a:rPr>
                        <a:t>V</a:t>
                      </a:r>
                      <a:r>
                        <a:rPr lang="en-US" sz="1100" u="none" strike="noStrike" dirty="0" smtClean="0">
                          <a:effectLst/>
                          <a:latin typeface="Arial" panose="020B0604020202020204" pitchFamily="34" charset="0"/>
                          <a:cs typeface="Arial" panose="020B0604020202020204" pitchFamily="34" charset="0"/>
                        </a:rPr>
                        <a:t>oltage-dependent </a:t>
                      </a:r>
                      <a:r>
                        <a:rPr lang="en-US" sz="1100" u="none" strike="noStrike" dirty="0">
                          <a:effectLst/>
                          <a:latin typeface="Arial" panose="020B0604020202020204" pitchFamily="34" charset="0"/>
                          <a:cs typeface="Arial" panose="020B0604020202020204" pitchFamily="34" charset="0"/>
                        </a:rPr>
                        <a:t>calcium channel alpha-2/delta-1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smtClean="0">
                          <a:effectLst/>
                          <a:latin typeface="Arial" panose="020B0604020202020204" pitchFamily="34" charset="0"/>
                          <a:cs typeface="Arial" panose="020B0604020202020204" pitchFamily="34" charset="0"/>
                        </a:rPr>
                        <a:t>Nausea (2177)</a:t>
                      </a:r>
                    </a:p>
                    <a:p>
                      <a:pPr algn="ctr" fontAlgn="ctr"/>
                      <a:r>
                        <a:rPr lang="en-US" sz="1100" b="0" i="0" u="none" strike="noStrike" dirty="0" smtClean="0">
                          <a:solidFill>
                            <a:srgbClr val="000000"/>
                          </a:solidFill>
                          <a:effectLst/>
                          <a:latin typeface="Arial" panose="020B0604020202020204" pitchFamily="34" charset="0"/>
                          <a:cs typeface="Arial" panose="020B0604020202020204" pitchFamily="34" charset="0"/>
                        </a:rPr>
                        <a:t>Malaise (2062)</a:t>
                      </a:r>
                    </a:p>
                    <a:p>
                      <a:pPr marL="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cs typeface="Arial" panose="020B0604020202020204" pitchFamily="34" charset="0"/>
                        </a:rPr>
                        <a:t>Fatigue (1947)</a:t>
                      </a:r>
                    </a:p>
                    <a:p>
                      <a:pPr algn="ctr" fontAlgn="ctr"/>
                      <a:r>
                        <a:rPr lang="en-US" sz="1100" b="0" i="0" u="none" strike="noStrike" dirty="0" smtClean="0">
                          <a:solidFill>
                            <a:srgbClr val="000000"/>
                          </a:solidFill>
                          <a:effectLst/>
                          <a:latin typeface="Arial" panose="020B0604020202020204" pitchFamily="34" charset="0"/>
                          <a:cs typeface="Arial" panose="020B0604020202020204" pitchFamily="34" charset="0"/>
                        </a:rPr>
                        <a:t>Dyspnoea (1600)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57003856"/>
                  </a:ext>
                </a:extLst>
              </a:tr>
            </a:tbl>
          </a:graphicData>
        </a:graphic>
      </p:graphicFrame>
    </p:spTree>
    <p:extLst>
      <p:ext uri="{BB962C8B-B14F-4D97-AF65-F5344CB8AC3E}">
        <p14:creationId xmlns:p14="http://schemas.microsoft.com/office/powerpoint/2010/main" val="2727580985"/>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Comparison of Adverse Events of Drugs Targeting Pathways</a:t>
            </a:r>
            <a:endParaRPr lang="en-US" dirty="0"/>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19</a:t>
            </a:fld>
            <a:endParaRPr lang="en-US"/>
          </a:p>
        </p:txBody>
      </p:sp>
      <p:pic>
        <p:nvPicPr>
          <p:cNvPr id="23" name="Picture 22"/>
          <p:cNvPicPr>
            <a:picLocks noChangeAspect="1"/>
          </p:cNvPicPr>
          <p:nvPr/>
        </p:nvPicPr>
        <p:blipFill>
          <a:blip r:embed="rId2"/>
          <a:stretch>
            <a:fillRect/>
          </a:stretch>
        </p:blipFill>
        <p:spPr>
          <a:xfrm>
            <a:off x="1104900" y="1623060"/>
            <a:ext cx="6934200" cy="43631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253975082"/>
              </p:ext>
            </p:extLst>
          </p:nvPr>
        </p:nvGraphicFramePr>
        <p:xfrm>
          <a:off x="7955280" y="3074669"/>
          <a:ext cx="1051559" cy="2386104"/>
        </p:xfrm>
        <a:graphic>
          <a:graphicData uri="http://schemas.openxmlformats.org/drawingml/2006/table">
            <a:tbl>
              <a:tblPr/>
              <a:tblGrid>
                <a:gridCol w="1051559">
                  <a:extLst>
                    <a:ext uri="{9D8B030D-6E8A-4147-A177-3AD203B41FA5}">
                      <a16:colId xmlns:a16="http://schemas.microsoft.com/office/drawing/2014/main" xmlns="" val="3946643420"/>
                    </a:ext>
                  </a:extLst>
                </a:gridCol>
              </a:tblGrid>
              <a:tr h="397684">
                <a:tc>
                  <a:txBody>
                    <a:bodyPr/>
                    <a:lstStyle/>
                    <a:p>
                      <a:pPr algn="ctr" fontAlgn="b"/>
                      <a:r>
                        <a:rPr lang="en-US" sz="1100" b="0" i="0" u="none" strike="noStrike" dirty="0" err="1">
                          <a:solidFill>
                            <a:srgbClr val="000000"/>
                          </a:solidFill>
                          <a:effectLst/>
                          <a:latin typeface="Arial" panose="020B0604020202020204" pitchFamily="34" charset="0"/>
                          <a:cs typeface="Arial" panose="020B0604020202020204" pitchFamily="34" charset="0"/>
                        </a:rPr>
                        <a:t>Eribulin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84993063"/>
                  </a:ext>
                </a:extLst>
              </a:tr>
              <a:tr h="397684">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Estramustine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86869408"/>
                  </a:ext>
                </a:extLst>
              </a:tr>
              <a:tr h="397684">
                <a:tc>
                  <a:txBody>
                    <a:bodyPr/>
                    <a:lstStyle/>
                    <a:p>
                      <a:pPr algn="ctr" fontAlgn="b"/>
                      <a:r>
                        <a:rPr lang="en-US" sz="1100" b="0" i="0" u="none" strike="noStrike" dirty="0" err="1">
                          <a:solidFill>
                            <a:srgbClr val="000000"/>
                          </a:solidFill>
                          <a:effectLst/>
                          <a:latin typeface="Arial" panose="020B0604020202020204" pitchFamily="34" charset="0"/>
                          <a:cs typeface="Arial" panose="020B0604020202020204" pitchFamily="34" charset="0"/>
                        </a:rPr>
                        <a:t>Ixabepilone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6965338"/>
                  </a:ext>
                </a:extLst>
              </a:tr>
              <a:tr h="397684">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Paclitaxel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36988376"/>
                  </a:ext>
                </a:extLst>
              </a:tr>
              <a:tr h="397684">
                <a:tc>
                  <a:txBody>
                    <a:bodyPr/>
                    <a:lstStyle/>
                    <a:p>
                      <a:pPr algn="ctr" fontAlgn="b"/>
                      <a:r>
                        <a:rPr lang="en-US" sz="1100" b="0" i="0" u="none" strike="noStrike" dirty="0" err="1">
                          <a:solidFill>
                            <a:srgbClr val="000000"/>
                          </a:solidFill>
                          <a:effectLst/>
                          <a:latin typeface="Arial" panose="020B0604020202020204" pitchFamily="34" charset="0"/>
                          <a:cs typeface="Arial" panose="020B0604020202020204" pitchFamily="34" charset="0"/>
                        </a:rPr>
                        <a:t>Vindesine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69947035"/>
                  </a:ext>
                </a:extLst>
              </a:tr>
              <a:tr h="397684">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Vinorelbine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31332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9093760"/>
              </p:ext>
            </p:extLst>
          </p:nvPr>
        </p:nvGraphicFramePr>
        <p:xfrm>
          <a:off x="240030" y="3371847"/>
          <a:ext cx="1017270" cy="1472568"/>
        </p:xfrm>
        <a:graphic>
          <a:graphicData uri="http://schemas.openxmlformats.org/drawingml/2006/table">
            <a:tbl>
              <a:tblPr>
                <a:tableStyleId>{F5AB1C69-6EDB-4FF4-983F-18BD219EF322}</a:tableStyleId>
              </a:tblPr>
              <a:tblGrid>
                <a:gridCol w="1017270">
                  <a:extLst>
                    <a:ext uri="{9D8B030D-6E8A-4147-A177-3AD203B41FA5}">
                      <a16:colId xmlns:a16="http://schemas.microsoft.com/office/drawing/2014/main" xmlns="" val="620231191"/>
                    </a:ext>
                  </a:extLst>
                </a:gridCol>
              </a:tblGrid>
              <a:tr h="368142">
                <a:tc>
                  <a:txBody>
                    <a:bodyPr/>
                    <a:lstStyle/>
                    <a:p>
                      <a:pPr algn="ctr" fontAlgn="ctr"/>
                      <a:r>
                        <a:rPr lang="en-US" sz="1100" u="none" strike="noStrike" dirty="0">
                          <a:effectLst/>
                          <a:latin typeface="Arial" panose="020B0604020202020204" pitchFamily="34" charset="0"/>
                          <a:cs typeface="Arial" panose="020B0604020202020204" pitchFamily="34" charset="0"/>
                        </a:rPr>
                        <a:t>Adalimumab</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725073897"/>
                  </a:ext>
                </a:extLst>
              </a:tr>
              <a:tr h="368142">
                <a:tc>
                  <a:txBody>
                    <a:bodyPr/>
                    <a:lstStyle/>
                    <a:p>
                      <a:pPr algn="ctr" fontAlgn="ctr"/>
                      <a:r>
                        <a:rPr lang="en-US" sz="1100" u="none" strike="noStrike" dirty="0">
                          <a:effectLst/>
                          <a:latin typeface="Arial" panose="020B0604020202020204" pitchFamily="34" charset="0"/>
                          <a:cs typeface="Arial" panose="020B0604020202020204" pitchFamily="34" charset="0"/>
                        </a:rPr>
                        <a:t>Golimumab</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2401262"/>
                  </a:ext>
                </a:extLst>
              </a:tr>
              <a:tr h="368142">
                <a:tc>
                  <a:txBody>
                    <a:bodyPr/>
                    <a:lstStyle/>
                    <a:p>
                      <a:pPr algn="ctr" fontAlgn="ctr"/>
                      <a:r>
                        <a:rPr lang="en-US" sz="1100" u="none" strike="noStrike" dirty="0">
                          <a:effectLst/>
                          <a:latin typeface="Arial" panose="020B0604020202020204" pitchFamily="34" charset="0"/>
                          <a:cs typeface="Arial" panose="020B0604020202020204" pitchFamily="34" charset="0"/>
                        </a:rPr>
                        <a:t>Sunitinib</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408369355"/>
                  </a:ext>
                </a:extLst>
              </a:tr>
              <a:tr h="368142">
                <a:tc>
                  <a:txBody>
                    <a:bodyPr/>
                    <a:lstStyle/>
                    <a:p>
                      <a:pPr algn="ctr" fontAlgn="ctr"/>
                      <a:r>
                        <a:rPr lang="en-US" sz="1100" u="none" strike="noStrike" dirty="0">
                          <a:effectLst/>
                          <a:latin typeface="Arial" panose="020B0604020202020204" pitchFamily="34" charset="0"/>
                          <a:cs typeface="Arial" panose="020B0604020202020204" pitchFamily="34" charset="0"/>
                        </a:rPr>
                        <a:t>Pregabalin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02780143"/>
                  </a:ext>
                </a:extLst>
              </a:tr>
            </a:tbl>
          </a:graphicData>
        </a:graphic>
      </p:graphicFrame>
    </p:spTree>
    <p:extLst>
      <p:ext uri="{BB962C8B-B14F-4D97-AF65-F5344CB8AC3E}">
        <p14:creationId xmlns:p14="http://schemas.microsoft.com/office/powerpoint/2010/main" val="3915613798"/>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Drug Target </a:t>
            </a:r>
            <a:br>
              <a:rPr lang="en-US" dirty="0" smtClean="0"/>
            </a:br>
            <a:r>
              <a:rPr lang="en-US" dirty="0" smtClean="0"/>
              <a:t>Efficacy &amp; Safety Landscapes</a:t>
            </a:r>
            <a:endParaRPr lang="en-US" dirty="0"/>
          </a:p>
        </p:txBody>
      </p:sp>
      <p:sp>
        <p:nvSpPr>
          <p:cNvPr id="3" name="Date Placeholder 2"/>
          <p:cNvSpPr>
            <a:spLocks noGrp="1"/>
          </p:cNvSpPr>
          <p:nvPr>
            <p:ph type="dt" sz="half" idx="10"/>
          </p:nvPr>
        </p:nvSpPr>
        <p:spPr/>
        <p:txBody>
          <a:bodyPr/>
          <a:lstStyle/>
          <a:p>
            <a:fld id="{EB7D0D0D-F738-3B43-B214-4626B2B3F3BD}" type="datetime1">
              <a:rPr lang="en-US" smtClean="0"/>
              <a:t>8/6/2017</a:t>
            </a:fld>
            <a:endParaRPr lang="en-US"/>
          </a:p>
        </p:txBody>
      </p:sp>
      <p:sp>
        <p:nvSpPr>
          <p:cNvPr id="4" name="Footer Placeholder 3"/>
          <p:cNvSpPr>
            <a:spLocks noGrp="1"/>
          </p:cNvSpPr>
          <p:nvPr>
            <p:ph type="ftr" sz="quarter" idx="11"/>
          </p:nvPr>
        </p:nvSpPr>
        <p:spPr/>
        <p:txBody>
          <a:bodyPr/>
          <a:lstStyle/>
          <a:p>
            <a:r>
              <a:rPr lang="en-US" smtClean="0"/>
              <a:t>Company Confidential  ©2015 Eli Lilly and Company</a:t>
            </a:r>
            <a:endParaRPr lang="en-US"/>
          </a:p>
        </p:txBody>
      </p:sp>
      <p:sp>
        <p:nvSpPr>
          <p:cNvPr id="5" name="Slide Number Placeholder 4"/>
          <p:cNvSpPr>
            <a:spLocks noGrp="1"/>
          </p:cNvSpPr>
          <p:nvPr>
            <p:ph type="sldNum" sz="quarter" idx="12"/>
          </p:nvPr>
        </p:nvSpPr>
        <p:spPr/>
        <p:txBody>
          <a:bodyPr/>
          <a:lstStyle/>
          <a:p>
            <a:fld id="{CBCDCADC-37B3-B74E-BA43-1DCEFE10FE0E}" type="slidenum">
              <a:rPr lang="en-US" smtClean="0"/>
              <a:t>2</a:t>
            </a:fld>
            <a:endParaRPr lang="en-US"/>
          </a:p>
        </p:txBody>
      </p:sp>
      <p:pic>
        <p:nvPicPr>
          <p:cNvPr id="6" name="Picture 5"/>
          <p:cNvPicPr>
            <a:picLocks noChangeAspect="1"/>
          </p:cNvPicPr>
          <p:nvPr/>
        </p:nvPicPr>
        <p:blipFill>
          <a:blip r:embed="rId3"/>
          <a:stretch>
            <a:fillRect/>
          </a:stretch>
        </p:blipFill>
        <p:spPr>
          <a:xfrm>
            <a:off x="267854" y="1889702"/>
            <a:ext cx="5464657" cy="3948546"/>
          </a:xfrm>
          <a:prstGeom prst="rect">
            <a:avLst/>
          </a:prstGeom>
        </p:spPr>
      </p:pic>
      <p:pic>
        <p:nvPicPr>
          <p:cNvPr id="9" name="Picture 8"/>
          <p:cNvPicPr>
            <a:picLocks noChangeAspect="1"/>
          </p:cNvPicPr>
          <p:nvPr/>
        </p:nvPicPr>
        <p:blipFill>
          <a:blip r:embed="rId4"/>
          <a:stretch>
            <a:fillRect/>
          </a:stretch>
        </p:blipFill>
        <p:spPr>
          <a:xfrm>
            <a:off x="6056745" y="2983344"/>
            <a:ext cx="2788993" cy="2394815"/>
          </a:xfrm>
          <a:prstGeom prst="rect">
            <a:avLst/>
          </a:prstGeom>
          <a:ln>
            <a:solidFill>
              <a:schemeClr val="tx2"/>
            </a:solidFill>
          </a:ln>
        </p:spPr>
      </p:pic>
      <p:sp>
        <p:nvSpPr>
          <p:cNvPr id="10" name="TextBox 9"/>
          <p:cNvSpPr txBox="1"/>
          <p:nvPr/>
        </p:nvSpPr>
        <p:spPr>
          <a:xfrm>
            <a:off x="6065810" y="5409471"/>
            <a:ext cx="2779928" cy="200055"/>
          </a:xfrm>
          <a:prstGeom prst="rect">
            <a:avLst/>
          </a:prstGeom>
          <a:noFill/>
        </p:spPr>
        <p:txBody>
          <a:bodyPr wrap="none" rtlCol="0">
            <a:spAutoFit/>
          </a:bodyPr>
          <a:lstStyle/>
          <a:p>
            <a:r>
              <a:rPr lang="en-US" sz="700" dirty="0">
                <a:hlinkClick r:id="rId5"/>
              </a:rPr>
              <a:t>http://</a:t>
            </a:r>
            <a:r>
              <a:rPr lang="en-US" sz="700" dirty="0" smtClean="0">
                <a:hlinkClick r:id="rId5"/>
              </a:rPr>
              <a:t>www.anaxomics.com/clinical-safety-and-efficacy-profile.php</a:t>
            </a:r>
            <a:r>
              <a:rPr lang="en-US" sz="700" dirty="0" smtClean="0"/>
              <a:t> </a:t>
            </a:r>
            <a:endParaRPr lang="en-US" sz="700" dirty="0"/>
          </a:p>
        </p:txBody>
      </p:sp>
      <p:sp>
        <p:nvSpPr>
          <p:cNvPr id="12" name="TextBox 11"/>
          <p:cNvSpPr txBox="1"/>
          <p:nvPr/>
        </p:nvSpPr>
        <p:spPr>
          <a:xfrm>
            <a:off x="2281084" y="1520370"/>
            <a:ext cx="1077731" cy="400110"/>
          </a:xfrm>
          <a:prstGeom prst="rect">
            <a:avLst/>
          </a:prstGeom>
          <a:noFill/>
        </p:spPr>
        <p:txBody>
          <a:bodyPr wrap="none" rtlCol="0">
            <a:spAutoFit/>
          </a:bodyPr>
          <a:lstStyle/>
          <a:p>
            <a:r>
              <a:rPr lang="en-US" sz="2000" i="1" dirty="0" smtClean="0"/>
              <a:t>Efficacy</a:t>
            </a:r>
            <a:endParaRPr lang="en-US" sz="2000" i="1" dirty="0"/>
          </a:p>
        </p:txBody>
      </p:sp>
      <p:sp>
        <p:nvSpPr>
          <p:cNvPr id="13" name="TextBox 12"/>
          <p:cNvSpPr txBox="1"/>
          <p:nvPr/>
        </p:nvSpPr>
        <p:spPr>
          <a:xfrm>
            <a:off x="6995827" y="2547457"/>
            <a:ext cx="910827" cy="400110"/>
          </a:xfrm>
          <a:prstGeom prst="rect">
            <a:avLst/>
          </a:prstGeom>
          <a:noFill/>
        </p:spPr>
        <p:txBody>
          <a:bodyPr wrap="none" rtlCol="0">
            <a:spAutoFit/>
          </a:bodyPr>
          <a:lstStyle/>
          <a:p>
            <a:r>
              <a:rPr lang="en-US" sz="2000" i="1" dirty="0" smtClean="0"/>
              <a:t>Safety</a:t>
            </a:r>
            <a:endParaRPr lang="en-US" sz="2000" i="1" dirty="0"/>
          </a:p>
        </p:txBody>
      </p:sp>
    </p:spTree>
    <p:extLst>
      <p:ext uri="{BB962C8B-B14F-4D97-AF65-F5344CB8AC3E}">
        <p14:creationId xmlns:p14="http://schemas.microsoft.com/office/powerpoint/2010/main" val="409502350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Next Steps</a:t>
            </a:r>
            <a:endParaRPr lang="en-US" dirty="0"/>
          </a:p>
        </p:txBody>
      </p:sp>
      <p:sp>
        <p:nvSpPr>
          <p:cNvPr id="3" name="Content Placeholder 2"/>
          <p:cNvSpPr>
            <a:spLocks noGrp="1"/>
          </p:cNvSpPr>
          <p:nvPr>
            <p:ph idx="1"/>
          </p:nvPr>
        </p:nvSpPr>
        <p:spPr/>
        <p:txBody>
          <a:bodyPr>
            <a:normAutofit fontScale="92500"/>
          </a:bodyPr>
          <a:lstStyle/>
          <a:p>
            <a:pPr marL="457200" indent="-457200">
              <a:buFont typeface="Wingdings" panose="05000000000000000000" pitchFamily="2" charset="2"/>
              <a:buChar char="ü"/>
            </a:pPr>
            <a:r>
              <a:rPr lang="en-US" dirty="0">
                <a:latin typeface="Arial" charset="0"/>
              </a:rPr>
              <a:t>Multiple adverse events were identified in common for drugs targeting upstream and downstream proteins in the MAPK and BMP </a:t>
            </a:r>
            <a:r>
              <a:rPr lang="en-US" dirty="0" smtClean="0">
                <a:latin typeface="Arial" charset="0"/>
              </a:rPr>
              <a:t>pathways. </a:t>
            </a:r>
          </a:p>
          <a:p>
            <a:pPr marL="457200" indent="-457200">
              <a:buFont typeface="Wingdings" panose="05000000000000000000" pitchFamily="2" charset="2"/>
              <a:buChar char="Ø"/>
            </a:pPr>
            <a:r>
              <a:rPr lang="en-US" dirty="0" smtClean="0">
                <a:latin typeface="Arial" charset="0"/>
              </a:rPr>
              <a:t>Differentiating </a:t>
            </a:r>
            <a:r>
              <a:rPr lang="en-US" dirty="0">
                <a:latin typeface="Arial" charset="0"/>
              </a:rPr>
              <a:t>pathways by tissue type may further help to predict the adverse events of a new drug target.</a:t>
            </a:r>
            <a:endParaRPr lang="fr-CH" dirty="0">
              <a:latin typeface="Arial" charset="0"/>
            </a:endParaRPr>
          </a:p>
          <a:p>
            <a:pPr marL="457200" indent="-457200">
              <a:buFont typeface="Wingdings" panose="05000000000000000000" pitchFamily="2" charset="2"/>
              <a:buChar char="Ø"/>
            </a:pPr>
            <a:r>
              <a:rPr lang="en-US" dirty="0">
                <a:latin typeface="Arial" panose="020B0604020202020204" pitchFamily="34" charset="0"/>
                <a:cs typeface="Arial" panose="020B0604020202020204" pitchFamily="34" charset="0"/>
              </a:rPr>
              <a:t>V</a:t>
            </a:r>
            <a:r>
              <a:rPr lang="en-US" dirty="0" smtClean="0">
                <a:latin typeface="Arial" panose="020B0604020202020204" pitchFamily="34" charset="0"/>
                <a:cs typeface="Arial" panose="020B0604020202020204" pitchFamily="34" charset="0"/>
              </a:rPr>
              <a:t>isual-analytic </a:t>
            </a:r>
            <a:r>
              <a:rPr lang="en-US" dirty="0">
                <a:latin typeface="Arial" panose="020B0604020202020204" pitchFamily="34" charset="0"/>
                <a:cs typeface="Arial" panose="020B0604020202020204" pitchFamily="34" charset="0"/>
              </a:rPr>
              <a:t>descriptive </a:t>
            </a:r>
            <a:r>
              <a:rPr lang="en-US" dirty="0" smtClean="0">
                <a:latin typeface="Arial" panose="020B0604020202020204" pitchFamily="34" charset="0"/>
                <a:cs typeface="Arial" panose="020B0604020202020204" pitchFamily="34" charset="0"/>
              </a:rPr>
              <a:t>techniques can be used to map AEs to a pathway </a:t>
            </a:r>
            <a:r>
              <a:rPr lang="en-US" dirty="0">
                <a:latin typeface="Arial" panose="020B0604020202020204" pitchFamily="34" charset="0"/>
                <a:cs typeface="Arial" panose="020B0604020202020204" pitchFamily="34" charset="0"/>
              </a:rPr>
              <a:t>by tissue </a:t>
            </a:r>
            <a:r>
              <a:rPr lang="en-US" dirty="0" smtClean="0">
                <a:latin typeface="Arial" panose="020B0604020202020204" pitchFamily="34" charset="0"/>
                <a:cs typeface="Arial" panose="020B0604020202020204" pitchFamily="34" charset="0"/>
              </a:rPr>
              <a:t>type</a:t>
            </a:r>
            <a:endParaRPr lang="en-US" dirty="0"/>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20</a:t>
            </a:fld>
            <a:endParaRPr lang="en-US"/>
          </a:p>
        </p:txBody>
      </p:sp>
    </p:spTree>
    <p:extLst>
      <p:ext uri="{BB962C8B-B14F-4D97-AF65-F5344CB8AC3E}">
        <p14:creationId xmlns:p14="http://schemas.microsoft.com/office/powerpoint/2010/main" val="1269524408"/>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 of Next Steps</a:t>
            </a:r>
            <a:endParaRPr lang="en-US" dirty="0"/>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21</a:t>
            </a:fld>
            <a:endParaRPr lang="en-US"/>
          </a:p>
        </p:txBody>
      </p:sp>
      <p:pic>
        <p:nvPicPr>
          <p:cNvPr id="7" name="Picture 6"/>
          <p:cNvPicPr>
            <a:picLocks noChangeAspect="1"/>
          </p:cNvPicPr>
          <p:nvPr/>
        </p:nvPicPr>
        <p:blipFill>
          <a:blip r:embed="rId2"/>
          <a:stretch>
            <a:fillRect/>
          </a:stretch>
        </p:blipFill>
        <p:spPr>
          <a:xfrm>
            <a:off x="247122" y="1452880"/>
            <a:ext cx="5810302" cy="5008880"/>
          </a:xfrm>
          <a:prstGeom prst="rect">
            <a:avLst/>
          </a:prstGeom>
        </p:spPr>
      </p:pic>
      <p:pic>
        <p:nvPicPr>
          <p:cNvPr id="3" name="Picture 2"/>
          <p:cNvPicPr>
            <a:picLocks noChangeAspect="1"/>
          </p:cNvPicPr>
          <p:nvPr/>
        </p:nvPicPr>
        <p:blipFill>
          <a:blip r:embed="rId3"/>
          <a:stretch>
            <a:fillRect/>
          </a:stretch>
        </p:blipFill>
        <p:spPr>
          <a:xfrm>
            <a:off x="6905525" y="1348625"/>
            <a:ext cx="1428949" cy="5372850"/>
          </a:xfrm>
          <a:prstGeom prst="rect">
            <a:avLst/>
          </a:prstGeom>
        </p:spPr>
      </p:pic>
      <p:pic>
        <p:nvPicPr>
          <p:cNvPr id="23" name="Picture 22"/>
          <p:cNvPicPr>
            <a:picLocks noChangeAspect="1"/>
          </p:cNvPicPr>
          <p:nvPr/>
        </p:nvPicPr>
        <p:blipFill>
          <a:blip r:embed="rId4"/>
          <a:stretch>
            <a:fillRect/>
          </a:stretch>
        </p:blipFill>
        <p:spPr>
          <a:xfrm>
            <a:off x="4677411" y="4885623"/>
            <a:ext cx="2051952" cy="1576137"/>
          </a:xfrm>
          <a:prstGeom prst="rect">
            <a:avLst/>
          </a:prstGeom>
        </p:spPr>
      </p:pic>
    </p:spTree>
    <p:extLst>
      <p:ext uri="{BB962C8B-B14F-4D97-AF65-F5344CB8AC3E}">
        <p14:creationId xmlns:p14="http://schemas.microsoft.com/office/powerpoint/2010/main" val="1649508689"/>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Examples of Similar Approaches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err="1" smtClean="0"/>
              <a:t>Anaxomics</a:t>
            </a:r>
            <a:endParaRPr lang="en-US" dirty="0" smtClean="0"/>
          </a:p>
          <a:p>
            <a:pPr marL="514350" indent="-514350">
              <a:buFont typeface="+mj-lt"/>
              <a:buAutoNum type="arabicPeriod"/>
            </a:pPr>
            <a:r>
              <a:rPr lang="en-US" dirty="0" smtClean="0"/>
              <a:t>ASCPT</a:t>
            </a:r>
            <a:endParaRPr lang="en-US" dirty="0"/>
          </a:p>
        </p:txBody>
      </p:sp>
      <p:sp>
        <p:nvSpPr>
          <p:cNvPr id="3" name="Date Placeholder 2"/>
          <p:cNvSpPr>
            <a:spLocks noGrp="1"/>
          </p:cNvSpPr>
          <p:nvPr>
            <p:ph type="dt" sz="half" idx="10"/>
          </p:nvPr>
        </p:nvSpPr>
        <p:spPr/>
        <p:txBody>
          <a:bodyPr/>
          <a:lstStyle/>
          <a:p>
            <a:fld id="{EB7D0D0D-F738-3B43-B214-4626B2B3F3BD}" type="datetime1">
              <a:rPr lang="en-US" smtClean="0"/>
              <a:t>8/6/2017</a:t>
            </a:fld>
            <a:endParaRPr lang="en-US"/>
          </a:p>
        </p:txBody>
      </p:sp>
      <p:sp>
        <p:nvSpPr>
          <p:cNvPr id="4" name="Footer Placeholder 3"/>
          <p:cNvSpPr>
            <a:spLocks noGrp="1"/>
          </p:cNvSpPr>
          <p:nvPr>
            <p:ph type="ftr" sz="quarter" idx="11"/>
          </p:nvPr>
        </p:nvSpPr>
        <p:spPr/>
        <p:txBody>
          <a:bodyPr/>
          <a:lstStyle/>
          <a:p>
            <a:r>
              <a:rPr lang="en-US" smtClean="0"/>
              <a:t>Company Confidential  ©2015 Eli Lilly and Company</a:t>
            </a:r>
            <a:endParaRPr lang="en-US"/>
          </a:p>
        </p:txBody>
      </p:sp>
      <p:sp>
        <p:nvSpPr>
          <p:cNvPr id="5" name="Slide Number Placeholder 4"/>
          <p:cNvSpPr>
            <a:spLocks noGrp="1"/>
          </p:cNvSpPr>
          <p:nvPr>
            <p:ph type="sldNum" sz="quarter" idx="12"/>
          </p:nvPr>
        </p:nvSpPr>
        <p:spPr/>
        <p:txBody>
          <a:bodyPr/>
          <a:lstStyle/>
          <a:p>
            <a:fld id="{CBCDCADC-37B3-B74E-BA43-1DCEFE10FE0E}" type="slidenum">
              <a:rPr lang="en-US" smtClean="0"/>
              <a:t>22</a:t>
            </a:fld>
            <a:endParaRPr lang="en-US"/>
          </a:p>
        </p:txBody>
      </p:sp>
    </p:spTree>
    <p:extLst>
      <p:ext uri="{BB962C8B-B14F-4D97-AF65-F5344CB8AC3E}">
        <p14:creationId xmlns:p14="http://schemas.microsoft.com/office/powerpoint/2010/main" val="345607522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BCDCADC-37B3-B74E-BA43-1DCEFE10FE0E}" type="slidenum">
              <a:rPr lang="en-US" smtClean="0"/>
              <a:t>23</a:t>
            </a:fld>
            <a:endParaRPr lang="en-US"/>
          </a:p>
        </p:txBody>
      </p:sp>
      <p:pic>
        <p:nvPicPr>
          <p:cNvPr id="10" name="Picture 9"/>
          <p:cNvPicPr>
            <a:picLocks noChangeAspect="1"/>
          </p:cNvPicPr>
          <p:nvPr/>
        </p:nvPicPr>
        <p:blipFill>
          <a:blip r:embed="rId2"/>
          <a:stretch>
            <a:fillRect/>
          </a:stretch>
        </p:blipFill>
        <p:spPr>
          <a:xfrm>
            <a:off x="221932" y="1600200"/>
            <a:ext cx="7992491" cy="5213351"/>
          </a:xfrm>
          <a:prstGeom prst="rect">
            <a:avLst/>
          </a:prstGeom>
        </p:spPr>
      </p:pic>
      <p:pic>
        <p:nvPicPr>
          <p:cNvPr id="11" name="Picture 10"/>
          <p:cNvPicPr>
            <a:picLocks noChangeAspect="1"/>
          </p:cNvPicPr>
          <p:nvPr/>
        </p:nvPicPr>
        <p:blipFill>
          <a:blip r:embed="rId3"/>
          <a:stretch>
            <a:fillRect/>
          </a:stretch>
        </p:blipFill>
        <p:spPr>
          <a:xfrm>
            <a:off x="-3811" y="128588"/>
            <a:ext cx="9144001" cy="1647825"/>
          </a:xfrm>
          <a:prstGeom prst="rect">
            <a:avLst/>
          </a:prstGeom>
        </p:spPr>
      </p:pic>
      <p:sp>
        <p:nvSpPr>
          <p:cNvPr id="12" name="TextBox 11"/>
          <p:cNvSpPr txBox="1"/>
          <p:nvPr/>
        </p:nvSpPr>
        <p:spPr>
          <a:xfrm>
            <a:off x="450752" y="6352144"/>
            <a:ext cx="2942087" cy="369332"/>
          </a:xfrm>
          <a:prstGeom prst="rect">
            <a:avLst/>
          </a:prstGeom>
          <a:noFill/>
        </p:spPr>
        <p:txBody>
          <a:bodyPr wrap="none" rtlCol="0">
            <a:spAutoFit/>
          </a:bodyPr>
          <a:lstStyle/>
          <a:p>
            <a:r>
              <a:rPr lang="en-US" dirty="0">
                <a:hlinkClick r:id="rId4"/>
              </a:rPr>
              <a:t>http://www.anaxomics.com</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1728683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11" y="8268"/>
            <a:ext cx="9144001" cy="1647825"/>
          </a:xfrm>
          <a:prstGeom prst="rect">
            <a:avLst/>
          </a:prstGeom>
        </p:spPr>
      </p:pic>
      <p:pic>
        <p:nvPicPr>
          <p:cNvPr id="6" name="Picture 5"/>
          <p:cNvPicPr>
            <a:picLocks noChangeAspect="1"/>
          </p:cNvPicPr>
          <p:nvPr/>
        </p:nvPicPr>
        <p:blipFill>
          <a:blip r:embed="rId3"/>
          <a:stretch>
            <a:fillRect/>
          </a:stretch>
        </p:blipFill>
        <p:spPr>
          <a:xfrm>
            <a:off x="1" y="1776663"/>
            <a:ext cx="6629400" cy="2438400"/>
          </a:xfrm>
          <a:prstGeom prst="rect">
            <a:avLst/>
          </a:prstGeom>
        </p:spPr>
      </p:pic>
      <p:pic>
        <p:nvPicPr>
          <p:cNvPr id="7" name="Picture 6"/>
          <p:cNvPicPr>
            <a:picLocks noChangeAspect="1"/>
          </p:cNvPicPr>
          <p:nvPr/>
        </p:nvPicPr>
        <p:blipFill>
          <a:blip r:embed="rId4"/>
          <a:stretch>
            <a:fillRect/>
          </a:stretch>
        </p:blipFill>
        <p:spPr>
          <a:xfrm>
            <a:off x="5442751" y="2841514"/>
            <a:ext cx="3484180" cy="3102086"/>
          </a:xfrm>
          <a:prstGeom prst="rect">
            <a:avLst/>
          </a:prstGeom>
        </p:spPr>
      </p:pic>
    </p:spTree>
    <p:extLst>
      <p:ext uri="{BB962C8B-B14F-4D97-AF65-F5344CB8AC3E}">
        <p14:creationId xmlns:p14="http://schemas.microsoft.com/office/powerpoint/2010/main" val="605295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 y="971550"/>
            <a:ext cx="8915400" cy="4914900"/>
          </a:xfrm>
          <a:prstGeom prst="rect">
            <a:avLst/>
          </a:prstGeom>
        </p:spPr>
      </p:pic>
    </p:spTree>
    <p:extLst>
      <p:ext uri="{BB962C8B-B14F-4D97-AF65-F5344CB8AC3E}">
        <p14:creationId xmlns:p14="http://schemas.microsoft.com/office/powerpoint/2010/main" val="613680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825" y="923925"/>
            <a:ext cx="8896350" cy="5010150"/>
          </a:xfrm>
          <a:prstGeom prst="rect">
            <a:avLst/>
          </a:prstGeom>
        </p:spPr>
      </p:pic>
    </p:spTree>
    <p:extLst>
      <p:ext uri="{BB962C8B-B14F-4D97-AF65-F5344CB8AC3E}">
        <p14:creationId xmlns:p14="http://schemas.microsoft.com/office/powerpoint/2010/main" val="2763160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587" y="933450"/>
            <a:ext cx="8886825" cy="4991100"/>
          </a:xfrm>
          <a:prstGeom prst="rect">
            <a:avLst/>
          </a:prstGeom>
        </p:spPr>
      </p:pic>
    </p:spTree>
    <p:extLst>
      <p:ext uri="{BB962C8B-B14F-4D97-AF65-F5344CB8AC3E}">
        <p14:creationId xmlns:p14="http://schemas.microsoft.com/office/powerpoint/2010/main" val="3137655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Date Placeholder 2"/>
          <p:cNvSpPr>
            <a:spLocks noGrp="1"/>
          </p:cNvSpPr>
          <p:nvPr>
            <p:ph type="dt" sz="half" idx="10"/>
          </p:nvPr>
        </p:nvSpPr>
        <p:spPr/>
        <p:txBody>
          <a:bodyPr/>
          <a:lstStyle/>
          <a:p>
            <a:fld id="{EB7D0D0D-F738-3B43-B214-4626B2B3F3BD}" type="datetime1">
              <a:rPr lang="en-US" smtClean="0"/>
              <a:t>8/6/2017</a:t>
            </a:fld>
            <a:endParaRPr lang="en-US"/>
          </a:p>
        </p:txBody>
      </p:sp>
      <p:sp>
        <p:nvSpPr>
          <p:cNvPr id="4" name="Footer Placeholder 3"/>
          <p:cNvSpPr>
            <a:spLocks noGrp="1"/>
          </p:cNvSpPr>
          <p:nvPr>
            <p:ph type="ftr" sz="quarter" idx="11"/>
          </p:nvPr>
        </p:nvSpPr>
        <p:spPr/>
        <p:txBody>
          <a:bodyPr/>
          <a:lstStyle/>
          <a:p>
            <a:r>
              <a:rPr lang="en-US" smtClean="0"/>
              <a:t>Company Confidential  ©2015 Eli Lilly and Company</a:t>
            </a:r>
            <a:endParaRPr lang="en-US"/>
          </a:p>
        </p:txBody>
      </p:sp>
      <p:sp>
        <p:nvSpPr>
          <p:cNvPr id="5" name="Slide Number Placeholder 4"/>
          <p:cNvSpPr>
            <a:spLocks noGrp="1"/>
          </p:cNvSpPr>
          <p:nvPr>
            <p:ph type="sldNum" sz="quarter" idx="12"/>
          </p:nvPr>
        </p:nvSpPr>
        <p:spPr/>
        <p:txBody>
          <a:bodyPr/>
          <a:lstStyle/>
          <a:p>
            <a:fld id="{CBCDCADC-37B3-B74E-BA43-1DCEFE10FE0E}" type="slidenum">
              <a:rPr lang="en-US" smtClean="0"/>
              <a:t>28</a:t>
            </a:fld>
            <a:endParaRPr lang="en-US"/>
          </a:p>
        </p:txBody>
      </p:sp>
      <p:sp>
        <p:nvSpPr>
          <p:cNvPr id="6" name="Rectangle 5"/>
          <p:cNvSpPr/>
          <p:nvPr/>
        </p:nvSpPr>
        <p:spPr>
          <a:xfrm>
            <a:off x="377190" y="1798794"/>
            <a:ext cx="8309610" cy="4425827"/>
          </a:xfrm>
          <a:prstGeom prst="rect">
            <a:avLst/>
          </a:prstGeom>
        </p:spPr>
        <p:txBody>
          <a:bodyPr wrap="square">
            <a:spAutoFit/>
          </a:bodyPr>
          <a:lstStyle/>
          <a:p>
            <a:pPr marL="285750" indent="-285750">
              <a:spcBef>
                <a:spcPct val="20000"/>
              </a:spcBef>
              <a:spcAft>
                <a:spcPct val="20000"/>
              </a:spcAft>
              <a:buClr>
                <a:srgbClr val="D52B1E"/>
              </a:buClr>
              <a:buFont typeface="Arial" panose="020B0604020202020204" pitchFamily="34" charset="0"/>
              <a:buChar char="♦"/>
            </a:pPr>
            <a:r>
              <a:rPr lang="en-US" sz="3200" dirty="0" smtClean="0">
                <a:latin typeface="Arial" charset="0"/>
              </a:rPr>
              <a:t>Indiana Project STEM and Indiana Clinical and Translational Sciences Institute (CTSI)</a:t>
            </a:r>
          </a:p>
          <a:p>
            <a:pPr marL="285750" indent="-285750">
              <a:spcBef>
                <a:spcPct val="20000"/>
              </a:spcBef>
              <a:spcAft>
                <a:spcPct val="20000"/>
              </a:spcAft>
              <a:buClr>
                <a:srgbClr val="D52B1E"/>
              </a:buClr>
              <a:buFont typeface="Arial" panose="020B0604020202020204" pitchFamily="34" charset="0"/>
              <a:buChar char="♦"/>
            </a:pPr>
            <a:r>
              <a:rPr lang="en-US" sz="3200" dirty="0" smtClean="0">
                <a:latin typeface="Arial" charset="0"/>
              </a:rPr>
              <a:t>Mr. Elmer Sanders, Ms. Charity Scott, Mrs. Shari Harrison, and Mr. Jacob Olsen</a:t>
            </a:r>
          </a:p>
          <a:p>
            <a:pPr marL="285750" indent="-285750">
              <a:spcBef>
                <a:spcPct val="20000"/>
              </a:spcBef>
              <a:spcAft>
                <a:spcPct val="20000"/>
              </a:spcAft>
              <a:buClr>
                <a:srgbClr val="D52B1E"/>
              </a:buClr>
              <a:buFont typeface="Arial" panose="020B0604020202020204" pitchFamily="34" charset="0"/>
              <a:buChar char="♦"/>
            </a:pPr>
            <a:r>
              <a:rPr lang="en-US" sz="3200" dirty="0" smtClean="0">
                <a:latin typeface="Arial" charset="0"/>
              </a:rPr>
              <a:t>Deirdre Kelley and Grace LeFevre</a:t>
            </a:r>
          </a:p>
          <a:p>
            <a:pPr marL="285750" indent="-285750">
              <a:spcBef>
                <a:spcPct val="20000"/>
              </a:spcBef>
              <a:spcAft>
                <a:spcPct val="20000"/>
              </a:spcAft>
              <a:buClr>
                <a:srgbClr val="D52B1E"/>
              </a:buClr>
              <a:buFont typeface="Arial" panose="020B0604020202020204" pitchFamily="34" charset="0"/>
              <a:buChar char="♦"/>
            </a:pPr>
            <a:r>
              <a:rPr lang="en-US" sz="3200" dirty="0" smtClean="0">
                <a:latin typeface="Arial" charset="0"/>
              </a:rPr>
              <a:t>Dr. Paul Ardayfio</a:t>
            </a:r>
          </a:p>
          <a:p>
            <a:pPr marL="285750" indent="-285750">
              <a:spcBef>
                <a:spcPct val="20000"/>
              </a:spcBef>
              <a:spcAft>
                <a:spcPct val="20000"/>
              </a:spcAft>
              <a:buClr>
                <a:srgbClr val="D52B1E"/>
              </a:buClr>
              <a:buFont typeface="Arial" panose="020B0604020202020204" pitchFamily="34" charset="0"/>
              <a:buChar char="♦"/>
            </a:pPr>
            <a:endParaRPr lang="en-US" sz="3200" dirty="0">
              <a:latin typeface="Arial" charset="0"/>
            </a:endParaRPr>
          </a:p>
        </p:txBody>
      </p:sp>
    </p:spTree>
    <p:extLst>
      <p:ext uri="{BB962C8B-B14F-4D97-AF65-F5344CB8AC3E}">
        <p14:creationId xmlns:p14="http://schemas.microsoft.com/office/powerpoint/2010/main" val="2044068984"/>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741" y="1103710"/>
            <a:ext cx="8722519" cy="4650581"/>
          </a:xfrm>
          <a:prstGeom prst="rect">
            <a:avLst/>
          </a:prstGeom>
        </p:spPr>
      </p:pic>
      <p:sp>
        <p:nvSpPr>
          <p:cNvPr id="5" name="TextBox 4"/>
          <p:cNvSpPr txBox="1"/>
          <p:nvPr/>
        </p:nvSpPr>
        <p:spPr>
          <a:xfrm>
            <a:off x="3762103" y="653143"/>
            <a:ext cx="1284967" cy="369332"/>
          </a:xfrm>
          <a:prstGeom prst="rect">
            <a:avLst/>
          </a:prstGeom>
          <a:solidFill>
            <a:srgbClr val="FFFF00"/>
          </a:solidFill>
        </p:spPr>
        <p:txBody>
          <a:bodyPr wrap="none" rtlCol="0">
            <a:spAutoFit/>
          </a:bodyPr>
          <a:lstStyle/>
          <a:p>
            <a:r>
              <a:rPr lang="en-US" dirty="0" smtClean="0"/>
              <a:t>An Example</a:t>
            </a:r>
            <a:endParaRPr lang="en-US" dirty="0"/>
          </a:p>
        </p:txBody>
      </p:sp>
    </p:spTree>
    <p:extLst>
      <p:ext uri="{BB962C8B-B14F-4D97-AF65-F5344CB8AC3E}">
        <p14:creationId xmlns:p14="http://schemas.microsoft.com/office/powerpoint/2010/main" val="151865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Systems Pharmacology Approach</a:t>
            </a:r>
            <a:endParaRPr lang="en-US" dirty="0"/>
          </a:p>
        </p:txBody>
      </p:sp>
      <p:sp>
        <p:nvSpPr>
          <p:cNvPr id="2" name="Date Placeholder 1"/>
          <p:cNvSpPr>
            <a:spLocks noGrp="1"/>
          </p:cNvSpPr>
          <p:nvPr>
            <p:ph type="dt" sz="half" idx="10"/>
          </p:nvPr>
        </p:nvSpPr>
        <p:spPr/>
        <p:txBody>
          <a:bodyPr/>
          <a:lstStyle/>
          <a:p>
            <a:fld id="{52484A9B-9008-1C44-BE5E-824E03BEEFCC}" type="datetime1">
              <a:rPr lang="en-US" smtClean="0"/>
              <a:t>8/6/2017</a:t>
            </a:fld>
            <a:endParaRPr lang="en-US" dirty="0"/>
          </a:p>
        </p:txBody>
      </p:sp>
      <p:sp>
        <p:nvSpPr>
          <p:cNvPr id="3" name="Footer Placeholder 2"/>
          <p:cNvSpPr>
            <a:spLocks noGrp="1"/>
          </p:cNvSpPr>
          <p:nvPr>
            <p:ph type="ftr" sz="quarter" idx="11"/>
          </p:nvPr>
        </p:nvSpPr>
        <p:spPr/>
        <p:txBody>
          <a:bodyPr/>
          <a:lstStyle/>
          <a:p>
            <a:r>
              <a:rPr lang="en-US" dirty="0" smtClean="0"/>
              <a:t>Company Confidential  ©2015 Eli Lilly and Company</a:t>
            </a:r>
            <a:endParaRPr lang="en-US" dirty="0"/>
          </a:p>
        </p:txBody>
      </p:sp>
      <p:sp>
        <p:nvSpPr>
          <p:cNvPr id="4" name="Slide Number Placeholder 3"/>
          <p:cNvSpPr>
            <a:spLocks noGrp="1"/>
          </p:cNvSpPr>
          <p:nvPr>
            <p:ph type="sldNum" sz="quarter" idx="12"/>
          </p:nvPr>
        </p:nvSpPr>
        <p:spPr/>
        <p:txBody>
          <a:bodyPr/>
          <a:lstStyle/>
          <a:p>
            <a:fld id="{CBCDCADC-37B3-B74E-BA43-1DCEFE10FE0E}" type="slidenum">
              <a:rPr lang="en-US" smtClean="0"/>
              <a:t>3</a:t>
            </a:fld>
            <a:endParaRPr lang="en-US"/>
          </a:p>
        </p:txBody>
      </p:sp>
      <p:cxnSp>
        <p:nvCxnSpPr>
          <p:cNvPr id="45" name="Straight Arrow Connector 44"/>
          <p:cNvCxnSpPr/>
          <p:nvPr/>
        </p:nvCxnSpPr>
        <p:spPr>
          <a:xfrm flipV="1">
            <a:off x="492363" y="2014622"/>
            <a:ext cx="0" cy="955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2363" y="3484070"/>
            <a:ext cx="0" cy="1458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9" name="Picture 48"/>
          <p:cNvPicPr>
            <a:picLocks noChangeAspect="1"/>
          </p:cNvPicPr>
          <p:nvPr/>
        </p:nvPicPr>
        <p:blipFill>
          <a:blip r:embed="rId3"/>
          <a:stretch>
            <a:fillRect/>
          </a:stretch>
        </p:blipFill>
        <p:spPr>
          <a:xfrm>
            <a:off x="401875" y="3012582"/>
            <a:ext cx="180975" cy="428625"/>
          </a:xfrm>
          <a:prstGeom prst="rect">
            <a:avLst/>
          </a:prstGeom>
        </p:spPr>
      </p:pic>
      <p:sp>
        <p:nvSpPr>
          <p:cNvPr id="50" name="TextBox 49"/>
          <p:cNvSpPr txBox="1"/>
          <p:nvPr/>
        </p:nvSpPr>
        <p:spPr>
          <a:xfrm rot="16200000">
            <a:off x="197796" y="2276727"/>
            <a:ext cx="1080299" cy="430887"/>
          </a:xfrm>
          <a:prstGeom prst="rect">
            <a:avLst/>
          </a:prstGeom>
          <a:noFill/>
        </p:spPr>
        <p:txBody>
          <a:bodyPr wrap="square" rtlCol="0">
            <a:spAutoFit/>
          </a:bodyPr>
          <a:lstStyle/>
          <a:p>
            <a:pPr algn="ctr"/>
            <a:r>
              <a:rPr lang="en-US" sz="1100" dirty="0" smtClean="0">
                <a:solidFill>
                  <a:srgbClr val="FF0000"/>
                </a:solidFill>
              </a:rPr>
              <a:t>Upstream “Genes”</a:t>
            </a:r>
            <a:endParaRPr lang="en-US" sz="1100" dirty="0">
              <a:solidFill>
                <a:srgbClr val="FF0000"/>
              </a:solidFill>
            </a:endParaRPr>
          </a:p>
        </p:txBody>
      </p:sp>
      <p:sp>
        <p:nvSpPr>
          <p:cNvPr id="51" name="TextBox 50"/>
          <p:cNvSpPr txBox="1"/>
          <p:nvPr/>
        </p:nvSpPr>
        <p:spPr>
          <a:xfrm rot="16200000">
            <a:off x="242481" y="3961786"/>
            <a:ext cx="1006332" cy="430887"/>
          </a:xfrm>
          <a:prstGeom prst="rect">
            <a:avLst/>
          </a:prstGeom>
          <a:noFill/>
        </p:spPr>
        <p:txBody>
          <a:bodyPr wrap="square" rtlCol="0">
            <a:spAutoFit/>
          </a:bodyPr>
          <a:lstStyle/>
          <a:p>
            <a:pPr algn="ctr"/>
            <a:r>
              <a:rPr lang="en-US" sz="1100" dirty="0" smtClean="0">
                <a:solidFill>
                  <a:srgbClr val="FF0000"/>
                </a:solidFill>
              </a:rPr>
              <a:t>Downstream “Genes”</a:t>
            </a:r>
            <a:endParaRPr lang="en-US" sz="1100" dirty="0">
              <a:solidFill>
                <a:srgbClr val="FF0000"/>
              </a:solidFill>
            </a:endParaRPr>
          </a:p>
        </p:txBody>
      </p:sp>
      <p:sp>
        <p:nvSpPr>
          <p:cNvPr id="48" name="TextBox 47"/>
          <p:cNvSpPr txBox="1"/>
          <p:nvPr/>
        </p:nvSpPr>
        <p:spPr>
          <a:xfrm>
            <a:off x="532754" y="3032320"/>
            <a:ext cx="780477" cy="400110"/>
          </a:xfrm>
          <a:prstGeom prst="rect">
            <a:avLst/>
          </a:prstGeom>
          <a:noFill/>
        </p:spPr>
        <p:txBody>
          <a:bodyPr wrap="square" rtlCol="0">
            <a:spAutoFit/>
          </a:bodyPr>
          <a:lstStyle/>
          <a:p>
            <a:r>
              <a:rPr lang="en-US" sz="1000" b="1" dirty="0" smtClean="0"/>
              <a:t>LY DRUG TARGET</a:t>
            </a:r>
            <a:endParaRPr lang="en-US" sz="1000" b="1" dirty="0"/>
          </a:p>
        </p:txBody>
      </p:sp>
      <p:sp>
        <p:nvSpPr>
          <p:cNvPr id="87" name="TextBox 86"/>
          <p:cNvSpPr txBox="1"/>
          <p:nvPr/>
        </p:nvSpPr>
        <p:spPr>
          <a:xfrm rot="16200000">
            <a:off x="-1547919" y="3138846"/>
            <a:ext cx="3506153" cy="338554"/>
          </a:xfrm>
          <a:prstGeom prst="rect">
            <a:avLst/>
          </a:prstGeom>
          <a:noFill/>
        </p:spPr>
        <p:txBody>
          <a:bodyPr wrap="none" rtlCol="0">
            <a:spAutoFit/>
          </a:bodyPr>
          <a:lstStyle/>
          <a:p>
            <a:r>
              <a:rPr lang="en-US" sz="1600" dirty="0" smtClean="0">
                <a:solidFill>
                  <a:srgbClr val="FF0000"/>
                </a:solidFill>
              </a:rPr>
              <a:t>Well-described PATHWAY / “Noodle”</a:t>
            </a:r>
            <a:endParaRPr lang="en-US" sz="1600" dirty="0">
              <a:solidFill>
                <a:srgbClr val="FF0000"/>
              </a:solidFill>
            </a:endParaRPr>
          </a:p>
        </p:txBody>
      </p:sp>
      <p:grpSp>
        <p:nvGrpSpPr>
          <p:cNvPr id="201" name="Group 200"/>
          <p:cNvGrpSpPr/>
          <p:nvPr/>
        </p:nvGrpSpPr>
        <p:grpSpPr>
          <a:xfrm>
            <a:off x="1107612" y="1690254"/>
            <a:ext cx="1907382" cy="4795980"/>
            <a:chOff x="1107612" y="1690254"/>
            <a:chExt cx="1907382" cy="4795980"/>
          </a:xfrm>
        </p:grpSpPr>
        <p:sp>
          <p:nvSpPr>
            <p:cNvPr id="53" name="Down Arrow 52"/>
            <p:cNvSpPr/>
            <p:nvPr/>
          </p:nvSpPr>
          <p:spPr>
            <a:xfrm>
              <a:off x="1713267" y="1690254"/>
              <a:ext cx="516186" cy="4507345"/>
            </a:xfrm>
            <a:prstGeom prst="down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srcRect l="37426" r="50187" b="29362"/>
            <a:stretch/>
          </p:blipFill>
          <p:spPr>
            <a:xfrm>
              <a:off x="1482581" y="2216727"/>
              <a:ext cx="979054" cy="3403600"/>
            </a:xfrm>
            <a:prstGeom prst="rect">
              <a:avLst/>
            </a:prstGeom>
            <a:ln>
              <a:solidFill>
                <a:schemeClr val="tx1">
                  <a:lumMod val="75000"/>
                  <a:lumOff val="25000"/>
                </a:schemeClr>
              </a:solidFill>
            </a:ln>
          </p:spPr>
        </p:pic>
        <p:sp>
          <p:nvSpPr>
            <p:cNvPr id="54" name="TextBox 53"/>
            <p:cNvSpPr txBox="1"/>
            <p:nvPr/>
          </p:nvSpPr>
          <p:spPr>
            <a:xfrm>
              <a:off x="1107612" y="6178457"/>
              <a:ext cx="1907382" cy="307777"/>
            </a:xfrm>
            <a:prstGeom prst="rect">
              <a:avLst/>
            </a:prstGeom>
            <a:noFill/>
          </p:spPr>
          <p:txBody>
            <a:bodyPr wrap="none" rtlCol="0">
              <a:spAutoFit/>
            </a:bodyPr>
            <a:lstStyle/>
            <a:p>
              <a:r>
                <a:rPr lang="en-US" sz="1400" dirty="0" smtClean="0">
                  <a:solidFill>
                    <a:srgbClr val="00B050"/>
                  </a:solidFill>
                </a:rPr>
                <a:t>NEURO INDICATION</a:t>
              </a:r>
              <a:endParaRPr lang="en-US" sz="1400" dirty="0">
                <a:solidFill>
                  <a:srgbClr val="00B050"/>
                </a:solidFill>
              </a:endParaRPr>
            </a:p>
          </p:txBody>
        </p:sp>
      </p:grpSp>
      <p:grpSp>
        <p:nvGrpSpPr>
          <p:cNvPr id="200" name="Group 199"/>
          <p:cNvGrpSpPr/>
          <p:nvPr/>
        </p:nvGrpSpPr>
        <p:grpSpPr>
          <a:xfrm>
            <a:off x="1505447" y="3026331"/>
            <a:ext cx="2095786" cy="2199703"/>
            <a:chOff x="1505447" y="3026331"/>
            <a:chExt cx="2095786" cy="2199703"/>
          </a:xfrm>
        </p:grpSpPr>
        <p:sp>
          <p:nvSpPr>
            <p:cNvPr id="67" name="TextBox 66"/>
            <p:cNvSpPr txBox="1"/>
            <p:nvPr/>
          </p:nvSpPr>
          <p:spPr>
            <a:xfrm>
              <a:off x="2552548" y="3026331"/>
              <a:ext cx="1048685" cy="623248"/>
            </a:xfrm>
            <a:prstGeom prst="rect">
              <a:avLst/>
            </a:prstGeom>
            <a:noFill/>
          </p:spPr>
          <p:txBody>
            <a:bodyPr wrap="none" rtlCol="0">
              <a:spAutoFit/>
            </a:bodyPr>
            <a:lstStyle/>
            <a:p>
              <a:pPr algn="ctr"/>
              <a:r>
                <a:rPr lang="en-US" sz="1200" b="1" dirty="0" smtClean="0"/>
                <a:t>Competitor </a:t>
              </a:r>
              <a:br>
                <a:rPr lang="en-US" sz="1200" b="1" dirty="0" smtClean="0"/>
              </a:br>
              <a:r>
                <a:rPr lang="en-US" sz="1200" b="1" dirty="0" smtClean="0"/>
                <a:t>Drug</a:t>
              </a:r>
              <a:endParaRPr lang="en-US" sz="1200" b="1" dirty="0"/>
            </a:p>
            <a:p>
              <a:pPr algn="ctr"/>
              <a:r>
                <a:rPr lang="en-US" sz="1050" dirty="0" smtClean="0">
                  <a:solidFill>
                    <a:srgbClr val="FF0000"/>
                  </a:solidFill>
                </a:rPr>
                <a:t>AEs</a:t>
              </a:r>
              <a:endParaRPr lang="en-US" sz="1050" dirty="0">
                <a:solidFill>
                  <a:srgbClr val="FF0000"/>
                </a:solidFill>
              </a:endParaRPr>
            </a:p>
          </p:txBody>
        </p:sp>
        <p:sp>
          <p:nvSpPr>
            <p:cNvPr id="68" name="TextBox 67"/>
            <p:cNvSpPr txBox="1"/>
            <p:nvPr/>
          </p:nvSpPr>
          <p:spPr>
            <a:xfrm>
              <a:off x="2508632" y="3817973"/>
              <a:ext cx="745717" cy="438582"/>
            </a:xfrm>
            <a:prstGeom prst="rect">
              <a:avLst/>
            </a:prstGeom>
            <a:noFill/>
          </p:spPr>
          <p:txBody>
            <a:bodyPr wrap="none" rtlCol="0">
              <a:spAutoFit/>
            </a:bodyPr>
            <a:lstStyle/>
            <a:p>
              <a:r>
                <a:rPr lang="en-US" sz="1200" b="1" dirty="0" smtClean="0"/>
                <a:t>Drug B</a:t>
              </a:r>
              <a:endParaRPr lang="en-US" sz="1200" b="1" dirty="0"/>
            </a:p>
            <a:p>
              <a:pPr algn="ctr"/>
              <a:r>
                <a:rPr lang="en-US" sz="1050" b="1" dirty="0" smtClean="0">
                  <a:solidFill>
                    <a:srgbClr val="CC00FF"/>
                  </a:solidFill>
                </a:rPr>
                <a:t>AEs</a:t>
              </a:r>
            </a:p>
          </p:txBody>
        </p:sp>
        <p:sp>
          <p:nvSpPr>
            <p:cNvPr id="69" name="TextBox 68"/>
            <p:cNvSpPr txBox="1"/>
            <p:nvPr/>
          </p:nvSpPr>
          <p:spPr>
            <a:xfrm>
              <a:off x="2589677" y="4787452"/>
              <a:ext cx="697627" cy="438582"/>
            </a:xfrm>
            <a:prstGeom prst="rect">
              <a:avLst/>
            </a:prstGeom>
            <a:noFill/>
          </p:spPr>
          <p:txBody>
            <a:bodyPr wrap="none" rtlCol="0">
              <a:spAutoFit/>
            </a:bodyPr>
            <a:lstStyle/>
            <a:p>
              <a:r>
                <a:rPr lang="en-US" sz="1200" b="1" dirty="0" smtClean="0"/>
                <a:t>Drug C</a:t>
              </a:r>
            </a:p>
            <a:p>
              <a:pPr algn="ctr"/>
              <a:r>
                <a:rPr lang="en-US" sz="1050" b="1" dirty="0" smtClean="0">
                  <a:solidFill>
                    <a:schemeClr val="accent6">
                      <a:lumMod val="75000"/>
                    </a:schemeClr>
                  </a:solidFill>
                </a:rPr>
                <a:t>AEs</a:t>
              </a:r>
            </a:p>
          </p:txBody>
        </p:sp>
        <p:pic>
          <p:nvPicPr>
            <p:cNvPr id="109" name="Picture 108"/>
            <p:cNvPicPr>
              <a:picLocks noChangeAspect="1"/>
            </p:cNvPicPr>
            <p:nvPr/>
          </p:nvPicPr>
          <p:blipFill>
            <a:blip r:embed="rId5"/>
            <a:stretch>
              <a:fillRect/>
            </a:stretch>
          </p:blipFill>
          <p:spPr>
            <a:xfrm>
              <a:off x="1936275" y="3666120"/>
              <a:ext cx="293178" cy="428625"/>
            </a:xfrm>
            <a:prstGeom prst="rect">
              <a:avLst/>
            </a:prstGeom>
          </p:spPr>
        </p:pic>
        <p:pic>
          <p:nvPicPr>
            <p:cNvPr id="110" name="Picture 109"/>
            <p:cNvPicPr>
              <a:picLocks noChangeAspect="1"/>
            </p:cNvPicPr>
            <p:nvPr/>
          </p:nvPicPr>
          <p:blipFill>
            <a:blip r:embed="rId5"/>
            <a:stretch>
              <a:fillRect/>
            </a:stretch>
          </p:blipFill>
          <p:spPr>
            <a:xfrm>
              <a:off x="1870466" y="3909464"/>
              <a:ext cx="266525" cy="58843"/>
            </a:xfrm>
            <a:prstGeom prst="rect">
              <a:avLst/>
            </a:prstGeom>
          </p:spPr>
        </p:pic>
        <p:sp>
          <p:nvSpPr>
            <p:cNvPr id="152" name="Rounded Rectangle 151"/>
            <p:cNvSpPr/>
            <p:nvPr/>
          </p:nvSpPr>
          <p:spPr>
            <a:xfrm>
              <a:off x="2526742" y="3817974"/>
              <a:ext cx="736246" cy="503918"/>
            </a:xfrm>
            <a:prstGeom prst="roundRect">
              <a:avLst/>
            </a:prstGeom>
            <a:noFill/>
            <a:ln w="28575">
              <a:solidFill>
                <a:srgbClr val="CC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ounded Rectangle 152"/>
            <p:cNvSpPr/>
            <p:nvPr/>
          </p:nvSpPr>
          <p:spPr>
            <a:xfrm>
              <a:off x="2565889" y="4706676"/>
              <a:ext cx="697099" cy="510829"/>
            </a:xfrm>
            <a:prstGeom prst="roundRect">
              <a:avLst/>
            </a:prstGeom>
            <a:noFill/>
            <a:ln w="28575">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1505447" y="4053566"/>
              <a:ext cx="415640" cy="241227"/>
            </a:xfrm>
            <a:prstGeom prst="roundRect">
              <a:avLst/>
            </a:prstGeom>
            <a:noFill/>
            <a:ln w="28575">
              <a:solidFill>
                <a:srgbClr val="CC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1555720" y="4765516"/>
              <a:ext cx="415640" cy="241227"/>
            </a:xfrm>
            <a:prstGeom prst="roundRect">
              <a:avLst/>
            </a:prstGeom>
            <a:noFill/>
            <a:ln w="28575">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flipV="1">
              <a:off x="2118816" y="3182371"/>
              <a:ext cx="454521" cy="5000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2096775" y="3107990"/>
              <a:ext cx="47241" cy="2200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1985584" y="3941149"/>
              <a:ext cx="604093" cy="8967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1963543" y="3906438"/>
              <a:ext cx="47241" cy="2200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999522" y="4777012"/>
              <a:ext cx="619660" cy="651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77481" y="4686843"/>
              <a:ext cx="47241" cy="2200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99" name="Group 198"/>
          <p:cNvGrpSpPr/>
          <p:nvPr/>
        </p:nvGrpSpPr>
        <p:grpSpPr>
          <a:xfrm>
            <a:off x="3507532" y="1576941"/>
            <a:ext cx="5608757" cy="4511540"/>
            <a:chOff x="3507532" y="1576941"/>
            <a:chExt cx="5608757" cy="4511540"/>
          </a:xfrm>
        </p:grpSpPr>
        <p:sp>
          <p:nvSpPr>
            <p:cNvPr id="84" name="Left Brace 83"/>
            <p:cNvSpPr/>
            <p:nvPr/>
          </p:nvSpPr>
          <p:spPr>
            <a:xfrm rot="16200000" flipH="1">
              <a:off x="6396380" y="-216416"/>
              <a:ext cx="335031" cy="4587555"/>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TextBox 85"/>
            <p:cNvSpPr txBox="1"/>
            <p:nvPr/>
          </p:nvSpPr>
          <p:spPr>
            <a:xfrm>
              <a:off x="4943535" y="1576941"/>
              <a:ext cx="3288144" cy="369332"/>
            </a:xfrm>
            <a:prstGeom prst="rect">
              <a:avLst/>
            </a:prstGeom>
            <a:noFill/>
          </p:spPr>
          <p:txBody>
            <a:bodyPr wrap="none" rtlCol="0">
              <a:spAutoFit/>
            </a:bodyPr>
            <a:lstStyle/>
            <a:p>
              <a:r>
                <a:rPr lang="en-US" dirty="0" smtClean="0">
                  <a:solidFill>
                    <a:srgbClr val="FF0000"/>
                  </a:solidFill>
                </a:rPr>
                <a:t>pathway sequences by tissue</a:t>
              </a:r>
              <a:endParaRPr lang="en-US" dirty="0">
                <a:solidFill>
                  <a:srgbClr val="FF0000"/>
                </a:solidFill>
              </a:endParaRPr>
            </a:p>
          </p:txBody>
        </p:sp>
        <p:sp>
          <p:nvSpPr>
            <p:cNvPr id="93" name="TextBox 92"/>
            <p:cNvSpPr txBox="1"/>
            <p:nvPr/>
          </p:nvSpPr>
          <p:spPr>
            <a:xfrm>
              <a:off x="3507532" y="1648235"/>
              <a:ext cx="732636" cy="469359"/>
            </a:xfrm>
            <a:prstGeom prst="rect">
              <a:avLst/>
            </a:prstGeom>
            <a:noFill/>
          </p:spPr>
          <p:txBody>
            <a:bodyPr wrap="none" rtlCol="0">
              <a:spAutoFit/>
            </a:bodyPr>
            <a:lstStyle/>
            <a:p>
              <a:r>
                <a:rPr lang="en-US" sz="1400" dirty="0" smtClean="0"/>
                <a:t>Drug A</a:t>
              </a:r>
              <a:endParaRPr lang="en-US" sz="1400" dirty="0"/>
            </a:p>
            <a:p>
              <a:pPr algn="ctr"/>
              <a:r>
                <a:rPr lang="en-US" sz="1050" dirty="0" smtClean="0">
                  <a:solidFill>
                    <a:srgbClr val="FF0000"/>
                  </a:solidFill>
                </a:rPr>
                <a:t>AEs</a:t>
              </a:r>
              <a:endParaRPr lang="en-US" sz="1050" dirty="0">
                <a:solidFill>
                  <a:srgbClr val="FF0000"/>
                </a:solidFill>
              </a:endParaRPr>
            </a:p>
          </p:txBody>
        </p:sp>
        <p:grpSp>
          <p:nvGrpSpPr>
            <p:cNvPr id="134" name="Group 133"/>
            <p:cNvGrpSpPr/>
            <p:nvPr/>
          </p:nvGrpSpPr>
          <p:grpSpPr>
            <a:xfrm>
              <a:off x="3685305" y="2313887"/>
              <a:ext cx="5430984" cy="3173372"/>
              <a:chOff x="3352801" y="2313887"/>
              <a:chExt cx="5523345" cy="3173372"/>
            </a:xfrm>
          </p:grpSpPr>
          <p:pic>
            <p:nvPicPr>
              <p:cNvPr id="57" name="Picture 56"/>
              <p:cNvPicPr>
                <a:picLocks noChangeAspect="1"/>
              </p:cNvPicPr>
              <p:nvPr/>
            </p:nvPicPr>
            <p:blipFill rotWithShape="1">
              <a:blip r:embed="rId4"/>
              <a:srcRect l="91" r="62250" b="29362"/>
              <a:stretch/>
            </p:blipFill>
            <p:spPr>
              <a:xfrm>
                <a:off x="3352801" y="2314578"/>
                <a:ext cx="2401454" cy="3172681"/>
              </a:xfrm>
              <a:prstGeom prst="rect">
                <a:avLst/>
              </a:prstGeom>
            </p:spPr>
          </p:pic>
          <p:pic>
            <p:nvPicPr>
              <p:cNvPr id="133" name="Picture 132"/>
              <p:cNvPicPr>
                <a:picLocks noChangeAspect="1"/>
              </p:cNvPicPr>
              <p:nvPr/>
            </p:nvPicPr>
            <p:blipFill rotWithShape="1">
              <a:blip r:embed="rId4"/>
              <a:srcRect l="49991" r="762" b="29362"/>
              <a:stretch/>
            </p:blipFill>
            <p:spPr>
              <a:xfrm>
                <a:off x="5735782" y="2313887"/>
                <a:ext cx="3140364" cy="3172681"/>
              </a:xfrm>
              <a:prstGeom prst="rect">
                <a:avLst/>
              </a:prstGeom>
            </p:spPr>
          </p:pic>
        </p:grpSp>
        <p:sp>
          <p:nvSpPr>
            <p:cNvPr id="135" name="Rounded Rectangle 134"/>
            <p:cNvSpPr/>
            <p:nvPr/>
          </p:nvSpPr>
          <p:spPr>
            <a:xfrm>
              <a:off x="3685305" y="3937172"/>
              <a:ext cx="415640" cy="241227"/>
            </a:xfrm>
            <a:prstGeom prst="roundRect">
              <a:avLst/>
            </a:prstGeom>
            <a:noFill/>
            <a:ln w="28575">
              <a:solidFill>
                <a:srgbClr val="CC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ounded Rectangle 135"/>
            <p:cNvSpPr/>
            <p:nvPr/>
          </p:nvSpPr>
          <p:spPr>
            <a:xfrm>
              <a:off x="6019800" y="4030077"/>
              <a:ext cx="288682" cy="241227"/>
            </a:xfrm>
            <a:prstGeom prst="roundRect">
              <a:avLst/>
            </a:prstGeom>
            <a:noFill/>
            <a:ln w="28575">
              <a:solidFill>
                <a:srgbClr val="CC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7647707" y="4029563"/>
              <a:ext cx="354095" cy="241227"/>
            </a:xfrm>
            <a:prstGeom prst="roundRect">
              <a:avLst/>
            </a:prstGeom>
            <a:noFill/>
            <a:ln w="28575">
              <a:solidFill>
                <a:srgbClr val="CC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ed Rectangle 153"/>
            <p:cNvSpPr/>
            <p:nvPr/>
          </p:nvSpPr>
          <p:spPr>
            <a:xfrm>
              <a:off x="5471376" y="4701134"/>
              <a:ext cx="415640" cy="241227"/>
            </a:xfrm>
            <a:prstGeom prst="roundRect">
              <a:avLst/>
            </a:prstGeom>
            <a:noFill/>
            <a:ln w="28575">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ed Rectangle 154"/>
            <p:cNvSpPr/>
            <p:nvPr/>
          </p:nvSpPr>
          <p:spPr>
            <a:xfrm>
              <a:off x="6235766" y="4680396"/>
              <a:ext cx="415640" cy="241227"/>
            </a:xfrm>
            <a:prstGeom prst="roundRect">
              <a:avLst/>
            </a:prstGeom>
            <a:noFill/>
            <a:ln w="28575">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4052695" y="1909845"/>
              <a:ext cx="673417" cy="1353472"/>
            </a:xfrm>
            <a:prstGeom prst="line">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4" name="TextBox 183"/>
            <p:cNvSpPr txBox="1"/>
            <p:nvPr/>
          </p:nvSpPr>
          <p:spPr>
            <a:xfrm>
              <a:off x="6783222" y="5619122"/>
              <a:ext cx="752129" cy="469359"/>
            </a:xfrm>
            <a:prstGeom prst="rect">
              <a:avLst/>
            </a:prstGeom>
            <a:noFill/>
          </p:spPr>
          <p:txBody>
            <a:bodyPr wrap="none" rtlCol="0">
              <a:spAutoFit/>
            </a:bodyPr>
            <a:lstStyle/>
            <a:p>
              <a:r>
                <a:rPr lang="en-US" sz="1400" dirty="0" smtClean="0"/>
                <a:t>Drug D</a:t>
              </a:r>
              <a:endParaRPr lang="en-US" sz="1400" dirty="0"/>
            </a:p>
            <a:p>
              <a:pPr algn="ctr"/>
              <a:r>
                <a:rPr lang="en-US" sz="1050" b="1" dirty="0" smtClean="0">
                  <a:solidFill>
                    <a:srgbClr val="00FFFF"/>
                  </a:solidFill>
                </a:rPr>
                <a:t>AEs</a:t>
              </a:r>
              <a:endParaRPr lang="en-US" sz="1050" b="1" dirty="0">
                <a:solidFill>
                  <a:srgbClr val="00FFFF"/>
                </a:solidFill>
              </a:endParaRPr>
            </a:p>
          </p:txBody>
        </p:sp>
        <p:cxnSp>
          <p:nvCxnSpPr>
            <p:cNvPr id="186" name="Straight Connector 185"/>
            <p:cNvCxnSpPr>
              <a:endCxn id="184" idx="0"/>
            </p:cNvCxnSpPr>
            <p:nvPr/>
          </p:nvCxnSpPr>
          <p:spPr>
            <a:xfrm>
              <a:off x="6835391" y="4300298"/>
              <a:ext cx="323896" cy="13188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H="1">
              <a:off x="6753230" y="4214279"/>
              <a:ext cx="112495" cy="1610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94" name="Rounded Rectangle 193"/>
            <p:cNvSpPr/>
            <p:nvPr/>
          </p:nvSpPr>
          <p:spPr>
            <a:xfrm>
              <a:off x="3714021" y="4164599"/>
              <a:ext cx="370246" cy="210708"/>
            </a:xfrm>
            <a:prstGeom prst="roundRect">
              <a:avLst/>
            </a:prstGeom>
            <a:noFill/>
            <a:ln w="28575">
              <a:solidFill>
                <a:srgbClr val="00FF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ounded Rectangle 194"/>
            <p:cNvSpPr/>
            <p:nvPr/>
          </p:nvSpPr>
          <p:spPr>
            <a:xfrm>
              <a:off x="6462696" y="4126514"/>
              <a:ext cx="370246" cy="210708"/>
            </a:xfrm>
            <a:prstGeom prst="roundRect">
              <a:avLst/>
            </a:prstGeom>
            <a:noFill/>
            <a:ln w="28575">
              <a:solidFill>
                <a:srgbClr val="00FF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ounded Rectangle 195"/>
            <p:cNvSpPr/>
            <p:nvPr/>
          </p:nvSpPr>
          <p:spPr>
            <a:xfrm>
              <a:off x="6789041" y="5647701"/>
              <a:ext cx="746310" cy="440779"/>
            </a:xfrm>
            <a:prstGeom prst="roundRect">
              <a:avLst/>
            </a:prstGeom>
            <a:noFill/>
            <a:ln w="28575">
              <a:solidFill>
                <a:srgbClr val="00FF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TextBox 196"/>
            <p:cNvSpPr txBox="1"/>
            <p:nvPr/>
          </p:nvSpPr>
          <p:spPr>
            <a:xfrm>
              <a:off x="3750843" y="5441268"/>
              <a:ext cx="1647067" cy="461665"/>
            </a:xfrm>
            <a:prstGeom prst="rect">
              <a:avLst/>
            </a:prstGeom>
            <a:noFill/>
          </p:spPr>
          <p:txBody>
            <a:bodyPr wrap="square" rtlCol="0">
              <a:spAutoFit/>
            </a:bodyPr>
            <a:lstStyle/>
            <a:p>
              <a:r>
                <a:rPr lang="en-US" sz="800" dirty="0">
                  <a:solidFill>
                    <a:schemeClr val="bg1">
                      <a:lumMod val="50000"/>
                    </a:schemeClr>
                  </a:solidFill>
                </a:rPr>
                <a:t>Adapted from:  </a:t>
              </a:r>
              <a:r>
                <a:rPr lang="en-US" sz="800" dirty="0" smtClean="0">
                  <a:solidFill>
                    <a:schemeClr val="bg1">
                      <a:lumMod val="50000"/>
                    </a:schemeClr>
                  </a:solidFill>
                </a:rPr>
                <a:t/>
              </a:r>
              <a:br>
                <a:rPr lang="en-US" sz="800" dirty="0" smtClean="0">
                  <a:solidFill>
                    <a:schemeClr val="bg1">
                      <a:lumMod val="50000"/>
                    </a:schemeClr>
                  </a:solidFill>
                </a:rPr>
              </a:br>
              <a:r>
                <a:rPr lang="en-US" sz="800" dirty="0" smtClean="0">
                  <a:solidFill>
                    <a:schemeClr val="bg1">
                      <a:lumMod val="50000"/>
                    </a:schemeClr>
                  </a:solidFill>
                </a:rPr>
                <a:t>http</a:t>
              </a:r>
              <a:r>
                <a:rPr lang="en-US" sz="800" dirty="0">
                  <a:solidFill>
                    <a:schemeClr val="bg1">
                      <a:lumMod val="50000"/>
                    </a:schemeClr>
                  </a:solidFill>
                </a:rPr>
                <a:t>://</a:t>
              </a:r>
              <a:r>
                <a:rPr lang="en-US" sz="800" dirty="0" smtClean="0">
                  <a:solidFill>
                    <a:schemeClr val="bg1">
                      <a:lumMod val="50000"/>
                    </a:schemeClr>
                  </a:solidFill>
                </a:rPr>
                <a:t>www.jleukbio.org/content/94/1/55.full.pdf+html </a:t>
              </a:r>
              <a:endParaRPr lang="en-US" sz="800" dirty="0">
                <a:solidFill>
                  <a:schemeClr val="bg1">
                    <a:lumMod val="50000"/>
                  </a:schemeClr>
                </a:solidFill>
              </a:endParaRPr>
            </a:p>
          </p:txBody>
        </p:sp>
      </p:grpSp>
    </p:spTree>
    <p:extLst>
      <p:ext uri="{BB962C8B-B14F-4D97-AF65-F5344CB8AC3E}">
        <p14:creationId xmlns:p14="http://schemas.microsoft.com/office/powerpoint/2010/main" val="2080755789"/>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2869" y="1021556"/>
            <a:ext cx="8958263" cy="4814888"/>
          </a:xfrm>
          <a:prstGeom prst="rect">
            <a:avLst/>
          </a:prstGeom>
        </p:spPr>
      </p:pic>
      <p:sp>
        <p:nvSpPr>
          <p:cNvPr id="2" name="TextBox 1"/>
          <p:cNvSpPr txBox="1"/>
          <p:nvPr/>
        </p:nvSpPr>
        <p:spPr>
          <a:xfrm>
            <a:off x="3671668" y="532563"/>
            <a:ext cx="1284967" cy="369332"/>
          </a:xfrm>
          <a:prstGeom prst="rect">
            <a:avLst/>
          </a:prstGeom>
          <a:solidFill>
            <a:srgbClr val="FFFF00"/>
          </a:solidFill>
        </p:spPr>
        <p:txBody>
          <a:bodyPr wrap="none" rtlCol="0">
            <a:spAutoFit/>
          </a:bodyPr>
          <a:lstStyle/>
          <a:p>
            <a:r>
              <a:rPr lang="en-US" dirty="0" smtClean="0"/>
              <a:t>An Example</a:t>
            </a:r>
            <a:endParaRPr lang="en-US" dirty="0"/>
          </a:p>
        </p:txBody>
      </p:sp>
    </p:spTree>
    <p:extLst>
      <p:ext uri="{BB962C8B-B14F-4D97-AF65-F5344CB8AC3E}">
        <p14:creationId xmlns:p14="http://schemas.microsoft.com/office/powerpoint/2010/main" val="3461678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Pharmacoinformatics</a:t>
            </a:r>
            <a:r>
              <a:rPr lang="en-US" dirty="0" smtClean="0"/>
              <a:t> Methodology</a:t>
            </a:r>
            <a:endParaRPr lang="en-US" dirty="0"/>
          </a:p>
        </p:txBody>
      </p:sp>
      <p:sp>
        <p:nvSpPr>
          <p:cNvPr id="6" name="Content Placeholder 5"/>
          <p:cNvSpPr>
            <a:spLocks noGrp="1"/>
          </p:cNvSpPr>
          <p:nvPr>
            <p:ph idx="1"/>
          </p:nvPr>
        </p:nvSpPr>
        <p:spPr>
          <a:xfrm>
            <a:off x="457199" y="1488722"/>
            <a:ext cx="8495731" cy="4637441"/>
          </a:xfrm>
        </p:spPr>
        <p:txBody>
          <a:bodyPr>
            <a:normAutofit/>
          </a:bodyPr>
          <a:lstStyle/>
          <a:p>
            <a:endParaRPr lang="en-US" dirty="0"/>
          </a:p>
          <a:p>
            <a:endParaRPr lang="en-US" dirty="0" smtClean="0"/>
          </a:p>
          <a:p>
            <a:endParaRPr lang="en-US" dirty="0"/>
          </a:p>
          <a:p>
            <a:endParaRPr lang="en-US" dirty="0" smtClean="0"/>
          </a:p>
          <a:p>
            <a:endParaRPr lang="en-US" dirty="0" smtClean="0"/>
          </a:p>
          <a:p>
            <a:endParaRPr lang="en-US" dirty="0"/>
          </a:p>
          <a:p>
            <a:pPr marL="0" indent="0">
              <a:buNone/>
            </a:pPr>
            <a:endParaRPr lang="en-US" dirty="0"/>
          </a:p>
        </p:txBody>
      </p:sp>
      <p:sp>
        <p:nvSpPr>
          <p:cNvPr id="3" name="Date Placeholder 2"/>
          <p:cNvSpPr>
            <a:spLocks noGrp="1"/>
          </p:cNvSpPr>
          <p:nvPr>
            <p:ph type="dt" sz="half" idx="10"/>
          </p:nvPr>
        </p:nvSpPr>
        <p:spPr/>
        <p:txBody>
          <a:bodyPr/>
          <a:lstStyle/>
          <a:p>
            <a:fld id="{EB7D0D0D-F738-3B43-B214-4626B2B3F3BD}" type="datetime1">
              <a:rPr lang="en-US" smtClean="0"/>
              <a:t>8/6/2017</a:t>
            </a:fld>
            <a:endParaRPr lang="en-US"/>
          </a:p>
        </p:txBody>
      </p:sp>
      <p:sp>
        <p:nvSpPr>
          <p:cNvPr id="4" name="Footer Placeholder 3"/>
          <p:cNvSpPr>
            <a:spLocks noGrp="1"/>
          </p:cNvSpPr>
          <p:nvPr>
            <p:ph type="ftr" sz="quarter" idx="11"/>
          </p:nvPr>
        </p:nvSpPr>
        <p:spPr/>
        <p:txBody>
          <a:bodyPr/>
          <a:lstStyle/>
          <a:p>
            <a:r>
              <a:rPr lang="en-US" smtClean="0"/>
              <a:t>Company Confidential  ©2015 Eli Lilly and Company</a:t>
            </a:r>
            <a:endParaRPr lang="en-US"/>
          </a:p>
        </p:txBody>
      </p:sp>
      <p:sp>
        <p:nvSpPr>
          <p:cNvPr id="5" name="Slide Number Placeholder 4"/>
          <p:cNvSpPr>
            <a:spLocks noGrp="1"/>
          </p:cNvSpPr>
          <p:nvPr>
            <p:ph type="sldNum" sz="quarter" idx="12"/>
          </p:nvPr>
        </p:nvSpPr>
        <p:spPr/>
        <p:txBody>
          <a:bodyPr/>
          <a:lstStyle/>
          <a:p>
            <a:fld id="{CBCDCADC-37B3-B74E-BA43-1DCEFE10FE0E}" type="slidenum">
              <a:rPr lang="en-US" smtClean="0"/>
              <a:t>4</a:t>
            </a:fld>
            <a:endParaRPr lang="en-US"/>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1391416" y="2515622"/>
            <a:ext cx="2978150" cy="2089150"/>
          </a:xfrm>
          <a:prstGeom prst="rect">
            <a:avLst/>
          </a:prstGeom>
          <a:noFill/>
          <a:ln>
            <a:noFill/>
          </a:ln>
        </p:spPr>
      </p:pic>
      <p:sp>
        <p:nvSpPr>
          <p:cNvPr id="9" name="TextBox 8"/>
          <p:cNvSpPr txBox="1"/>
          <p:nvPr/>
        </p:nvSpPr>
        <p:spPr>
          <a:xfrm>
            <a:off x="0" y="1558421"/>
            <a:ext cx="939681" cy="523220"/>
          </a:xfrm>
          <a:prstGeom prst="rect">
            <a:avLst/>
          </a:prstGeom>
          <a:noFill/>
        </p:spPr>
        <p:txBody>
          <a:bodyPr wrap="none" rtlCol="0">
            <a:spAutoFit/>
          </a:bodyPr>
          <a:lstStyle/>
          <a:p>
            <a:pPr algn="ctr"/>
            <a:r>
              <a:rPr lang="en-US" sz="1400" dirty="0" smtClean="0"/>
              <a:t>All </a:t>
            </a:r>
          </a:p>
          <a:p>
            <a:pPr algn="ctr"/>
            <a:r>
              <a:rPr lang="en-US" sz="1400" dirty="0" smtClean="0"/>
              <a:t>Literature</a:t>
            </a:r>
            <a:endParaRPr lang="en-US" sz="1400" dirty="0"/>
          </a:p>
        </p:txBody>
      </p:sp>
      <p:sp>
        <p:nvSpPr>
          <p:cNvPr id="11" name="Right Brace 10"/>
          <p:cNvSpPr/>
          <p:nvPr/>
        </p:nvSpPr>
        <p:spPr>
          <a:xfrm>
            <a:off x="844072" y="1688123"/>
            <a:ext cx="361656" cy="4160019"/>
          </a:xfrm>
          <a:prstGeom prst="rightBrace">
            <a:avLst>
              <a:gd name="adj1" fmla="val 8333"/>
              <a:gd name="adj2" fmla="val 50583"/>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1306823" y="4834959"/>
            <a:ext cx="3147298" cy="738664"/>
          </a:xfrm>
          <a:prstGeom prst="rect">
            <a:avLst/>
          </a:prstGeom>
          <a:noFill/>
        </p:spPr>
        <p:txBody>
          <a:bodyPr wrap="square" rtlCol="0">
            <a:spAutoFit/>
          </a:bodyPr>
          <a:lstStyle/>
          <a:p>
            <a:pPr algn="ctr"/>
            <a:r>
              <a:rPr lang="en-US" sz="1400" dirty="0" err="1" smtClean="0"/>
              <a:t>MetaBase</a:t>
            </a:r>
            <a:r>
              <a:rPr lang="en-US" sz="1400" dirty="0" smtClean="0"/>
              <a:t> is a knowledge database manually curated/validated by scientists (</a:t>
            </a:r>
            <a:r>
              <a:rPr lang="en-US" sz="1400" dirty="0" err="1" smtClean="0"/>
              <a:t>Clarivate</a:t>
            </a:r>
            <a:r>
              <a:rPr lang="en-US" sz="1400" dirty="0" smtClean="0"/>
              <a:t> criteria)</a:t>
            </a:r>
            <a:endParaRPr lang="en-US" sz="1400" dirty="0"/>
          </a:p>
        </p:txBody>
      </p:sp>
      <p:pic>
        <p:nvPicPr>
          <p:cNvPr id="13" name="Picture 12"/>
          <p:cNvPicPr>
            <a:picLocks noChangeAspect="1"/>
          </p:cNvPicPr>
          <p:nvPr/>
        </p:nvPicPr>
        <p:blipFill>
          <a:blip r:embed="rId3"/>
          <a:stretch>
            <a:fillRect/>
          </a:stretch>
        </p:blipFill>
        <p:spPr>
          <a:xfrm>
            <a:off x="4369464" y="1601787"/>
            <a:ext cx="1368987" cy="4425784"/>
          </a:xfrm>
          <a:prstGeom prst="rect">
            <a:avLst/>
          </a:prstGeom>
        </p:spPr>
      </p:pic>
      <p:sp>
        <p:nvSpPr>
          <p:cNvPr id="14" name="Right Brace 13"/>
          <p:cNvSpPr/>
          <p:nvPr/>
        </p:nvSpPr>
        <p:spPr>
          <a:xfrm>
            <a:off x="5650930" y="2799089"/>
            <a:ext cx="365490" cy="2528974"/>
          </a:xfrm>
          <a:prstGeom prst="rightBrace">
            <a:avLst>
              <a:gd name="adj1" fmla="val 8333"/>
              <a:gd name="adj2" fmla="val 51377"/>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p:nvPr/>
        </p:nvCxnSpPr>
        <p:spPr>
          <a:xfrm>
            <a:off x="5970297" y="4105724"/>
            <a:ext cx="995708" cy="0"/>
          </a:xfrm>
          <a:prstGeom prst="straightConnector1">
            <a:avLst/>
          </a:prstGeom>
          <a:ln w="3810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876282" y="3706260"/>
            <a:ext cx="1189749" cy="338554"/>
          </a:xfrm>
          <a:prstGeom prst="rect">
            <a:avLst/>
          </a:prstGeom>
          <a:noFill/>
        </p:spPr>
        <p:txBody>
          <a:bodyPr wrap="none" rtlCol="0">
            <a:spAutoFit/>
          </a:bodyPr>
          <a:lstStyle/>
          <a:p>
            <a:r>
              <a:rPr lang="en-US" sz="1600" dirty="0" smtClean="0"/>
              <a:t>R Interface</a:t>
            </a:r>
            <a:endParaRPr lang="en-US" sz="1600" dirty="0"/>
          </a:p>
        </p:txBody>
      </p:sp>
      <p:sp>
        <p:nvSpPr>
          <p:cNvPr id="21" name="TextBox 20"/>
          <p:cNvSpPr txBox="1"/>
          <p:nvPr/>
        </p:nvSpPr>
        <p:spPr>
          <a:xfrm>
            <a:off x="6020552" y="4166221"/>
            <a:ext cx="901209" cy="584775"/>
          </a:xfrm>
          <a:prstGeom prst="rect">
            <a:avLst/>
          </a:prstGeom>
          <a:noFill/>
        </p:spPr>
        <p:txBody>
          <a:bodyPr wrap="none" rtlCol="0">
            <a:spAutoFit/>
          </a:bodyPr>
          <a:lstStyle/>
          <a:p>
            <a:r>
              <a:rPr lang="en-US" sz="1600" dirty="0" smtClean="0"/>
              <a:t>specific</a:t>
            </a:r>
            <a:br>
              <a:rPr lang="en-US" sz="1600" dirty="0" smtClean="0"/>
            </a:br>
            <a:r>
              <a:rPr lang="en-US" sz="1600" dirty="0" smtClean="0"/>
              <a:t>queries</a:t>
            </a:r>
            <a:endParaRPr lang="en-US" sz="1600" dirty="0"/>
          </a:p>
        </p:txBody>
      </p:sp>
      <p:sp>
        <p:nvSpPr>
          <p:cNvPr id="23" name="TextBox 22"/>
          <p:cNvSpPr txBox="1"/>
          <p:nvPr/>
        </p:nvSpPr>
        <p:spPr>
          <a:xfrm>
            <a:off x="7066031" y="3155635"/>
            <a:ext cx="1254010" cy="2000548"/>
          </a:xfrm>
          <a:prstGeom prst="rect">
            <a:avLst/>
          </a:prstGeom>
          <a:noFill/>
        </p:spPr>
        <p:txBody>
          <a:bodyPr wrap="square" rtlCol="0">
            <a:spAutoFit/>
          </a:bodyPr>
          <a:lstStyle/>
          <a:p>
            <a:pPr marL="174625" indent="-174625">
              <a:buFont typeface="Arial" panose="020B0604020202020204" pitchFamily="34" charset="0"/>
              <a:buChar char="•"/>
            </a:pPr>
            <a:r>
              <a:rPr lang="en-US" sz="1600" dirty="0" smtClean="0"/>
              <a:t>genes</a:t>
            </a:r>
            <a:br>
              <a:rPr lang="en-US" sz="1600" dirty="0" smtClean="0"/>
            </a:br>
            <a:r>
              <a:rPr lang="en-US" sz="1200" dirty="0" smtClean="0"/>
              <a:t>(exploratory)</a:t>
            </a:r>
          </a:p>
          <a:p>
            <a:pPr marL="174625" indent="-174625">
              <a:buFont typeface="Arial" panose="020B0604020202020204" pitchFamily="34" charset="0"/>
              <a:buChar char="•"/>
            </a:pPr>
            <a:r>
              <a:rPr lang="en-US" sz="1600" dirty="0" smtClean="0"/>
              <a:t>pathways </a:t>
            </a:r>
            <a:r>
              <a:rPr lang="en-US" sz="1200" dirty="0" smtClean="0"/>
              <a:t>(*noodles)</a:t>
            </a:r>
          </a:p>
          <a:p>
            <a:pPr marL="174625" indent="-174625">
              <a:buFont typeface="Arial" panose="020B0604020202020204" pitchFamily="34" charset="0"/>
              <a:buChar char="•"/>
            </a:pPr>
            <a:r>
              <a:rPr lang="en-US" sz="1600" dirty="0" smtClean="0"/>
              <a:t>drugs</a:t>
            </a:r>
          </a:p>
          <a:p>
            <a:pPr marL="174625" indent="-174625">
              <a:buFont typeface="Arial" panose="020B0604020202020204" pitchFamily="34" charset="0"/>
              <a:buChar char="•"/>
            </a:pPr>
            <a:r>
              <a:rPr lang="en-US" sz="1600" dirty="0">
                <a:solidFill>
                  <a:schemeClr val="bg1">
                    <a:lumMod val="75000"/>
                  </a:schemeClr>
                </a:solidFill>
              </a:rPr>
              <a:t>AEs</a:t>
            </a:r>
          </a:p>
          <a:p>
            <a:pPr marL="174625" indent="-174625">
              <a:buFont typeface="Arial" panose="020B0604020202020204" pitchFamily="34" charset="0"/>
              <a:buChar char="•"/>
            </a:pPr>
            <a:r>
              <a:rPr lang="en-US" sz="1600" dirty="0">
                <a:solidFill>
                  <a:schemeClr val="bg1">
                    <a:lumMod val="75000"/>
                  </a:schemeClr>
                </a:solidFill>
              </a:rPr>
              <a:t>tissues</a:t>
            </a:r>
          </a:p>
          <a:p>
            <a:pPr marL="174625" indent="-174625">
              <a:buFont typeface="Arial" panose="020B0604020202020204" pitchFamily="34" charset="0"/>
              <a:buChar char="•"/>
            </a:pPr>
            <a:r>
              <a:rPr lang="en-US" sz="1600" dirty="0" smtClean="0">
                <a:solidFill>
                  <a:schemeClr val="bg1">
                    <a:lumMod val="75000"/>
                  </a:schemeClr>
                </a:solidFill>
              </a:rPr>
              <a:t>diseases</a:t>
            </a:r>
          </a:p>
        </p:txBody>
      </p:sp>
      <p:sp>
        <p:nvSpPr>
          <p:cNvPr id="25" name="Right Brace 24"/>
          <p:cNvSpPr/>
          <p:nvPr/>
        </p:nvSpPr>
        <p:spPr>
          <a:xfrm>
            <a:off x="8145100" y="3155635"/>
            <a:ext cx="179965" cy="1010586"/>
          </a:xfrm>
          <a:prstGeom prst="rightBrace">
            <a:avLst>
              <a:gd name="adj1" fmla="val 8333"/>
              <a:gd name="adj2" fmla="val 51377"/>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8153881" y="3444650"/>
            <a:ext cx="984737" cy="2462213"/>
          </a:xfrm>
          <a:prstGeom prst="rect">
            <a:avLst/>
          </a:prstGeom>
          <a:noFill/>
        </p:spPr>
        <p:txBody>
          <a:bodyPr wrap="square" rtlCol="0">
            <a:spAutoFit/>
          </a:bodyPr>
          <a:lstStyle/>
          <a:p>
            <a:pPr algn="ctr"/>
            <a:r>
              <a:rPr lang="en-US" sz="1400" dirty="0" smtClean="0">
                <a:solidFill>
                  <a:srgbClr val="FF0000"/>
                </a:solidFill>
              </a:rPr>
              <a:t>Tim’s project</a:t>
            </a:r>
          </a:p>
          <a:p>
            <a:pPr algn="ctr"/>
            <a:endParaRPr lang="en-US" sz="1400" dirty="0">
              <a:solidFill>
                <a:srgbClr val="FF0000"/>
              </a:solidFill>
            </a:endParaRPr>
          </a:p>
          <a:p>
            <a:pPr algn="ctr"/>
            <a:endParaRPr lang="en-US" sz="1400" dirty="0" smtClean="0">
              <a:solidFill>
                <a:srgbClr val="FF0000"/>
              </a:solidFill>
            </a:endParaRPr>
          </a:p>
          <a:p>
            <a:pPr algn="ctr"/>
            <a:r>
              <a:rPr lang="en-US" sz="1400" dirty="0" smtClean="0">
                <a:solidFill>
                  <a:srgbClr val="FF0000"/>
                </a:solidFill>
              </a:rPr>
              <a:t>+</a:t>
            </a:r>
          </a:p>
          <a:p>
            <a:pPr algn="ctr"/>
            <a:endParaRPr lang="en-US" sz="1400" dirty="0">
              <a:solidFill>
                <a:srgbClr val="FF0000"/>
              </a:solidFill>
            </a:endParaRPr>
          </a:p>
          <a:p>
            <a:pPr algn="ctr"/>
            <a:endParaRPr lang="en-US" sz="1400" dirty="0" smtClean="0">
              <a:solidFill>
                <a:srgbClr val="FF0000"/>
              </a:solidFill>
            </a:endParaRPr>
          </a:p>
          <a:p>
            <a:pPr algn="ctr"/>
            <a:r>
              <a:rPr lang="en-US" sz="1400" dirty="0" err="1" smtClean="0">
                <a:solidFill>
                  <a:srgbClr val="FF0000"/>
                </a:solidFill>
              </a:rPr>
              <a:t>OpenVigil</a:t>
            </a:r>
            <a:r>
              <a:rPr lang="en-US" sz="1400" dirty="0" smtClean="0">
                <a:solidFill>
                  <a:srgbClr val="FF0000"/>
                </a:solidFill>
              </a:rPr>
              <a:t> interface to FAERs</a:t>
            </a:r>
          </a:p>
          <a:p>
            <a:pPr algn="ctr"/>
            <a:r>
              <a:rPr lang="en-US" sz="1400" dirty="0" smtClean="0">
                <a:solidFill>
                  <a:srgbClr val="FF0000"/>
                </a:solidFill>
              </a:rPr>
              <a:t>(AEs)</a:t>
            </a:r>
            <a:endParaRPr lang="en-US" sz="1400" dirty="0">
              <a:solidFill>
                <a:srgbClr val="FF0000"/>
              </a:solidFill>
            </a:endParaRPr>
          </a:p>
        </p:txBody>
      </p:sp>
    </p:spTree>
    <p:extLst>
      <p:ext uri="{BB962C8B-B14F-4D97-AF65-F5344CB8AC3E}">
        <p14:creationId xmlns:p14="http://schemas.microsoft.com/office/powerpoint/2010/main" val="1642318255"/>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MetaBase</a:t>
            </a:r>
            <a:r>
              <a:rPr lang="en-US" dirty="0" smtClean="0"/>
              <a:t> Background:</a:t>
            </a:r>
            <a:br>
              <a:rPr lang="en-US" dirty="0" smtClean="0"/>
            </a:br>
            <a:r>
              <a:rPr lang="en-US" dirty="0" smtClean="0"/>
              <a:t>Pathway maps</a:t>
            </a:r>
            <a:endParaRPr lang="en-US" dirty="0"/>
          </a:p>
        </p:txBody>
      </p:sp>
      <p:sp>
        <p:nvSpPr>
          <p:cNvPr id="8" name="Content Placeholder 7"/>
          <p:cNvSpPr>
            <a:spLocks noGrp="1"/>
          </p:cNvSpPr>
          <p:nvPr>
            <p:ph sz="half" idx="1"/>
          </p:nvPr>
        </p:nvSpPr>
        <p:spPr/>
        <p:txBody>
          <a:bodyPr>
            <a:normAutofit fontScale="62500" lnSpcReduction="20000"/>
          </a:bodyPr>
          <a:lstStyle/>
          <a:p>
            <a:r>
              <a:rPr lang="en-US" dirty="0"/>
              <a:t>Pathway maps are manually created on the basis of manually curated interactions. </a:t>
            </a:r>
            <a:endParaRPr lang="en-US" dirty="0" smtClean="0"/>
          </a:p>
          <a:p>
            <a:r>
              <a:rPr lang="en-US" dirty="0" smtClean="0"/>
              <a:t>Comprise </a:t>
            </a:r>
            <a:r>
              <a:rPr lang="en-US" dirty="0" smtClean="0">
                <a:solidFill>
                  <a:srgbClr val="FF0000"/>
                </a:solidFill>
              </a:rPr>
              <a:t>network </a:t>
            </a:r>
            <a:r>
              <a:rPr lang="en-US" dirty="0">
                <a:solidFill>
                  <a:srgbClr val="FF0000"/>
                </a:solidFill>
              </a:rPr>
              <a:t>objects</a:t>
            </a:r>
            <a:r>
              <a:rPr lang="en-US" dirty="0"/>
              <a:t>, interactions between </a:t>
            </a:r>
            <a:r>
              <a:rPr lang="en-US" dirty="0" smtClean="0"/>
              <a:t>objects </a:t>
            </a:r>
            <a:r>
              <a:rPr lang="en-US" dirty="0"/>
              <a:t>and references to other maps. </a:t>
            </a:r>
          </a:p>
          <a:p>
            <a:r>
              <a:rPr lang="en-US" dirty="0"/>
              <a:t>O</a:t>
            </a:r>
            <a:r>
              <a:rPr lang="en-US" dirty="0" smtClean="0"/>
              <a:t>rganized </a:t>
            </a:r>
            <a:r>
              <a:rPr lang="en-US" dirty="0"/>
              <a:t>into the pathway map ontology. </a:t>
            </a:r>
          </a:p>
          <a:p>
            <a:r>
              <a:rPr lang="en-US" dirty="0" smtClean="0"/>
              <a:t>Graphical representation is available for  each map</a:t>
            </a:r>
          </a:p>
          <a:p>
            <a:r>
              <a:rPr lang="en-US" dirty="0" smtClean="0"/>
              <a:t> </a:t>
            </a:r>
            <a:r>
              <a:rPr lang="en-US" dirty="0"/>
              <a:t>A typical canonical pathway map contains 3-6 signaling pathways describing a particular biological mechanism, </a:t>
            </a:r>
            <a:r>
              <a:rPr lang="en-US" dirty="0" smtClean="0"/>
              <a:t>(e.g. ERBB-family signaling) (1)</a:t>
            </a:r>
          </a:p>
          <a:p>
            <a:endParaRPr lang="en-US" dirty="0">
              <a:cs typeface="Arial" panose="020B0604020202020204" pitchFamily="34" charset="0"/>
            </a:endParaRPr>
          </a:p>
          <a:p>
            <a:endParaRPr lang="en-US" sz="1000" dirty="0">
              <a:solidFill>
                <a:schemeClr val="accent2"/>
              </a:solidFill>
              <a:latin typeface="Arial" panose="020B0604020202020204" pitchFamily="34" charset="0"/>
              <a:cs typeface="Arial" panose="020B0604020202020204" pitchFamily="34" charset="0"/>
            </a:endParaRPr>
          </a:p>
          <a:p>
            <a:pPr marL="0" indent="0">
              <a:buNone/>
            </a:pPr>
            <a:endParaRPr lang="en-US" sz="1000" dirty="0" smtClean="0">
              <a:solidFill>
                <a:schemeClr val="accent2"/>
              </a:solidFill>
              <a:latin typeface="Arial" panose="020B0604020202020204" pitchFamily="34" charset="0"/>
              <a:cs typeface="Arial" panose="020B0604020202020204" pitchFamily="34" charset="0"/>
            </a:endParaRPr>
          </a:p>
          <a:p>
            <a:pPr marL="0" indent="0">
              <a:buNone/>
            </a:pPr>
            <a:r>
              <a:rPr lang="en-US" sz="1400" dirty="0" smtClean="0"/>
              <a:t>1. THOMSON </a:t>
            </a:r>
            <a:r>
              <a:rPr lang="en-US" sz="1400" dirty="0"/>
              <a:t>REUTERS </a:t>
            </a:r>
            <a:r>
              <a:rPr lang="en-US" sz="1400" dirty="0" smtClean="0"/>
              <a:t>METHODOLOGY, METABASE </a:t>
            </a:r>
            <a:r>
              <a:rPr lang="en-US" sz="1400" dirty="0"/>
              <a:t>SCRIPTS LIBRARY </a:t>
            </a:r>
            <a:r>
              <a:rPr lang="en-US" sz="1400" dirty="0" smtClean="0"/>
              <a:t>4.2.3 (Tutorial)</a:t>
            </a:r>
            <a:endParaRPr lang="en-US" sz="1400" dirty="0"/>
          </a:p>
        </p:txBody>
      </p:sp>
      <p:sp>
        <p:nvSpPr>
          <p:cNvPr id="3" name="Date Placeholder 2"/>
          <p:cNvSpPr>
            <a:spLocks noGrp="1"/>
          </p:cNvSpPr>
          <p:nvPr>
            <p:ph type="dt" sz="half" idx="10"/>
          </p:nvPr>
        </p:nvSpPr>
        <p:spPr/>
        <p:txBody>
          <a:bodyPr/>
          <a:lstStyle/>
          <a:p>
            <a:fld id="{EB7D0D0D-F738-3B43-B214-4626B2B3F3BD}" type="datetime1">
              <a:rPr lang="en-US" smtClean="0"/>
              <a:t>8/6/2017</a:t>
            </a:fld>
            <a:endParaRPr lang="en-US" dirty="0"/>
          </a:p>
        </p:txBody>
      </p:sp>
      <p:sp>
        <p:nvSpPr>
          <p:cNvPr id="4" name="Footer Placeholder 3"/>
          <p:cNvSpPr>
            <a:spLocks noGrp="1"/>
          </p:cNvSpPr>
          <p:nvPr>
            <p:ph type="ftr" sz="quarter" idx="11"/>
          </p:nvPr>
        </p:nvSpPr>
        <p:spPr/>
        <p:txBody>
          <a:bodyPr/>
          <a:lstStyle/>
          <a:p>
            <a:r>
              <a:rPr lang="en-US" smtClean="0"/>
              <a:t>Company Confidential  ©2015 Eli Lilly and Company</a:t>
            </a:r>
            <a:endParaRPr lang="en-US"/>
          </a:p>
        </p:txBody>
      </p:sp>
      <p:sp>
        <p:nvSpPr>
          <p:cNvPr id="5" name="Slide Number Placeholder 4"/>
          <p:cNvSpPr>
            <a:spLocks noGrp="1"/>
          </p:cNvSpPr>
          <p:nvPr>
            <p:ph type="sldNum" sz="quarter" idx="12"/>
          </p:nvPr>
        </p:nvSpPr>
        <p:spPr/>
        <p:txBody>
          <a:bodyPr/>
          <a:lstStyle/>
          <a:p>
            <a:fld id="{CBCDCADC-37B3-B74E-BA43-1DCEFE10FE0E}" type="slidenum">
              <a:rPr lang="en-US" smtClean="0"/>
              <a:t>5</a:t>
            </a:fld>
            <a:endParaRPr lang="en-US"/>
          </a:p>
        </p:txBody>
      </p:sp>
      <p:pic>
        <p:nvPicPr>
          <p:cNvPr id="2050" name="Picture 1238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005295"/>
            <a:ext cx="4242098" cy="334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056059"/>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Metabase</a:t>
            </a:r>
            <a:r>
              <a:rPr lang="en-US" dirty="0" smtClean="0"/>
              <a:t> Background:</a:t>
            </a:r>
            <a:br>
              <a:rPr lang="en-US" dirty="0" smtClean="0"/>
            </a:br>
            <a:r>
              <a:rPr lang="en-US" dirty="0" smtClean="0"/>
              <a:t>Noodles</a:t>
            </a:r>
            <a:endParaRPr lang="en-US" dirty="0"/>
          </a:p>
        </p:txBody>
      </p:sp>
      <p:sp>
        <p:nvSpPr>
          <p:cNvPr id="3" name="Date Placeholder 2"/>
          <p:cNvSpPr>
            <a:spLocks noGrp="1"/>
          </p:cNvSpPr>
          <p:nvPr>
            <p:ph type="dt" sz="half" idx="10"/>
          </p:nvPr>
        </p:nvSpPr>
        <p:spPr/>
        <p:txBody>
          <a:bodyPr/>
          <a:lstStyle/>
          <a:p>
            <a:fld id="{EB7D0D0D-F738-3B43-B214-4626B2B3F3BD}" type="datetime1">
              <a:rPr lang="en-US" smtClean="0"/>
              <a:t>8/6/2017</a:t>
            </a:fld>
            <a:endParaRPr lang="en-US" dirty="0"/>
          </a:p>
        </p:txBody>
      </p:sp>
      <p:sp>
        <p:nvSpPr>
          <p:cNvPr id="4" name="Footer Placeholder 3"/>
          <p:cNvSpPr>
            <a:spLocks noGrp="1"/>
          </p:cNvSpPr>
          <p:nvPr>
            <p:ph type="ftr" sz="quarter" idx="11"/>
          </p:nvPr>
        </p:nvSpPr>
        <p:spPr/>
        <p:txBody>
          <a:bodyPr/>
          <a:lstStyle/>
          <a:p>
            <a:r>
              <a:rPr lang="en-US" smtClean="0"/>
              <a:t>Company Confidential  ©2015 Eli Lilly and Company</a:t>
            </a:r>
            <a:endParaRPr lang="en-US"/>
          </a:p>
        </p:txBody>
      </p:sp>
      <p:sp>
        <p:nvSpPr>
          <p:cNvPr id="5" name="Slide Number Placeholder 4"/>
          <p:cNvSpPr>
            <a:spLocks noGrp="1"/>
          </p:cNvSpPr>
          <p:nvPr>
            <p:ph type="sldNum" sz="quarter" idx="12"/>
          </p:nvPr>
        </p:nvSpPr>
        <p:spPr/>
        <p:txBody>
          <a:bodyPr/>
          <a:lstStyle/>
          <a:p>
            <a:fld id="{CBCDCADC-37B3-B74E-BA43-1DCEFE10FE0E}" type="slidenum">
              <a:rPr lang="en-US" smtClean="0"/>
              <a:t>6</a:t>
            </a:fld>
            <a:endParaRPr lang="en-US"/>
          </a:p>
        </p:txBody>
      </p:sp>
      <p:sp>
        <p:nvSpPr>
          <p:cNvPr id="8" name="Content Placeholder 7"/>
          <p:cNvSpPr>
            <a:spLocks noGrp="1"/>
          </p:cNvSpPr>
          <p:nvPr>
            <p:ph idx="1"/>
          </p:nvPr>
        </p:nvSpPr>
        <p:spPr/>
        <p:txBody>
          <a:bodyPr>
            <a:normAutofit fontScale="70000" lnSpcReduction="20000"/>
          </a:bodyPr>
          <a:lstStyle/>
          <a:p>
            <a:r>
              <a:rPr lang="en-US" dirty="0" smtClean="0"/>
              <a:t>Noodles </a:t>
            </a:r>
            <a:r>
              <a:rPr lang="en-US" dirty="0"/>
              <a:t>are automatically generated linear sequences </a:t>
            </a:r>
            <a:r>
              <a:rPr lang="en-US" dirty="0" smtClean="0"/>
              <a:t>of highly curated </a:t>
            </a:r>
            <a:r>
              <a:rPr lang="en-US" dirty="0"/>
              <a:t>interactions. They are derived either from pathway maps or curated </a:t>
            </a:r>
            <a:r>
              <a:rPr lang="en-US" dirty="0" smtClean="0"/>
              <a:t>networks (1). </a:t>
            </a:r>
          </a:p>
          <a:p>
            <a:r>
              <a:rPr lang="en-US" dirty="0" smtClean="0"/>
              <a:t>Noodles </a:t>
            </a:r>
            <a:r>
              <a:rPr lang="en-US" dirty="0"/>
              <a:t>represent canonical signaling paths, typically originating from a ligand or another important signaling molecule and ending with transcription regulation event or another downstream molecular </a:t>
            </a:r>
            <a:r>
              <a:rPr lang="en-US" dirty="0" smtClean="0"/>
              <a:t>response (1).  </a:t>
            </a:r>
            <a:endParaRPr lang="en-US" dirty="0"/>
          </a:p>
          <a:p>
            <a:r>
              <a:rPr lang="en-US" dirty="0"/>
              <a:t>Noodles are highly </a:t>
            </a:r>
            <a:r>
              <a:rPr lang="en-US" dirty="0" smtClean="0"/>
              <a:t>redundant; </a:t>
            </a:r>
          </a:p>
          <a:p>
            <a:pPr marL="0" indent="0">
              <a:buNone/>
            </a:pPr>
            <a:r>
              <a:rPr lang="en-US" dirty="0" smtClean="0"/>
              <a:t>	e.g</a:t>
            </a:r>
            <a:r>
              <a:rPr lang="en-US" dirty="0"/>
              <a:t>. </a:t>
            </a:r>
            <a:r>
              <a:rPr lang="en-US" dirty="0" smtClean="0"/>
              <a:t>	A -&gt; </a:t>
            </a:r>
            <a:r>
              <a:rPr lang="en-US" dirty="0"/>
              <a:t>B </a:t>
            </a:r>
            <a:r>
              <a:rPr lang="en-US" dirty="0" smtClean="0"/>
              <a:t>-&gt; </a:t>
            </a:r>
            <a:r>
              <a:rPr lang="en-US" dirty="0"/>
              <a:t>C </a:t>
            </a:r>
            <a:r>
              <a:rPr lang="en-US" dirty="0" smtClean="0"/>
              <a:t>-&gt; </a:t>
            </a:r>
            <a:r>
              <a:rPr lang="en-US" dirty="0"/>
              <a:t>X and </a:t>
            </a:r>
            <a:endParaRPr lang="en-US" dirty="0" smtClean="0"/>
          </a:p>
          <a:p>
            <a:pPr marL="0" indent="0">
              <a:buNone/>
            </a:pPr>
            <a:r>
              <a:rPr lang="en-US" dirty="0" smtClean="0"/>
              <a:t>			A -&gt;B-&gt;D-&gt;X</a:t>
            </a:r>
            <a:r>
              <a:rPr lang="en-US" dirty="0"/>
              <a:t> </a:t>
            </a:r>
            <a:endParaRPr lang="en-US" dirty="0" smtClean="0"/>
          </a:p>
          <a:p>
            <a:pPr marL="0" indent="0">
              <a:buNone/>
            </a:pPr>
            <a:r>
              <a:rPr lang="en-US" dirty="0"/>
              <a:t>	</a:t>
            </a:r>
            <a:r>
              <a:rPr lang="en-US" dirty="0" smtClean="0"/>
              <a:t>		are 2 different noodles. </a:t>
            </a:r>
            <a:endParaRPr lang="en-US" dirty="0"/>
          </a:p>
          <a:p>
            <a:pPr marL="0" indent="0">
              <a:buNone/>
            </a:pPr>
            <a:endParaRPr lang="en-US" dirty="0" smtClean="0">
              <a:solidFill>
                <a:schemeClr val="accent2"/>
              </a:solidFill>
              <a:latin typeface="Arial" panose="020B0604020202020204" pitchFamily="34" charset="0"/>
              <a:cs typeface="Arial" panose="020B0604020202020204" pitchFamily="34" charset="0"/>
            </a:endParaRPr>
          </a:p>
          <a:p>
            <a:pPr marL="0" indent="0">
              <a:buNone/>
            </a:pPr>
            <a:endParaRPr lang="en-US" dirty="0" smtClean="0">
              <a:solidFill>
                <a:schemeClr val="accent2"/>
              </a:solidFill>
              <a:latin typeface="Arial" panose="020B0604020202020204" pitchFamily="34" charset="0"/>
              <a:cs typeface="Arial" panose="020B0604020202020204" pitchFamily="34" charset="0"/>
            </a:endParaRPr>
          </a:p>
          <a:p>
            <a:pPr marL="0" indent="0">
              <a:buNone/>
            </a:pPr>
            <a:endParaRPr lang="en-US" sz="1000" dirty="0">
              <a:solidFill>
                <a:schemeClr val="accent2"/>
              </a:solidFill>
              <a:latin typeface="Arial" panose="020B0604020202020204" pitchFamily="34" charset="0"/>
              <a:cs typeface="Arial" panose="020B0604020202020204" pitchFamily="34" charset="0"/>
            </a:endParaRPr>
          </a:p>
          <a:p>
            <a:pPr marL="0" indent="0">
              <a:buNone/>
            </a:pPr>
            <a:endParaRPr lang="en-US" sz="1000" dirty="0" smtClean="0">
              <a:solidFill>
                <a:schemeClr val="accent2"/>
              </a:solidFill>
              <a:latin typeface="Arial" panose="020B0604020202020204" pitchFamily="34" charset="0"/>
              <a:cs typeface="Arial" panose="020B0604020202020204" pitchFamily="34" charset="0"/>
            </a:endParaRPr>
          </a:p>
          <a:p>
            <a:pPr marL="0" indent="0">
              <a:buNone/>
            </a:pPr>
            <a:r>
              <a:rPr lang="en-US" sz="1400" dirty="0" smtClean="0"/>
              <a:t>1. THOMSON </a:t>
            </a:r>
            <a:r>
              <a:rPr lang="en-US" sz="1400" dirty="0"/>
              <a:t>REUTERS </a:t>
            </a:r>
            <a:r>
              <a:rPr lang="en-US" sz="1400" dirty="0" smtClean="0"/>
              <a:t>METHODOLOGY, METABASE </a:t>
            </a:r>
            <a:r>
              <a:rPr lang="en-US" sz="1400" dirty="0"/>
              <a:t>SCRIPTS LIBRARY </a:t>
            </a:r>
            <a:r>
              <a:rPr lang="en-US" sz="1400" dirty="0" smtClean="0"/>
              <a:t>4.2.3 (Tutorial)</a:t>
            </a:r>
            <a:endParaRPr lang="en-US" sz="1400" dirty="0"/>
          </a:p>
        </p:txBody>
      </p:sp>
    </p:spTree>
    <p:extLst>
      <p:ext uri="{BB962C8B-B14F-4D97-AF65-F5344CB8AC3E}">
        <p14:creationId xmlns:p14="http://schemas.microsoft.com/office/powerpoint/2010/main" val="4247088901"/>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MetaBase</a:t>
            </a:r>
            <a:r>
              <a:rPr lang="en-US" dirty="0" smtClean="0"/>
              <a:t> terminology accessed through R script </a:t>
            </a:r>
            <a:endParaRPr lang="en-US" dirty="0"/>
          </a:p>
        </p:txBody>
      </p:sp>
      <p:sp>
        <p:nvSpPr>
          <p:cNvPr id="3" name="Date Placeholder 2"/>
          <p:cNvSpPr>
            <a:spLocks noGrp="1"/>
          </p:cNvSpPr>
          <p:nvPr>
            <p:ph type="dt" sz="half" idx="10"/>
          </p:nvPr>
        </p:nvSpPr>
        <p:spPr/>
        <p:txBody>
          <a:bodyPr/>
          <a:lstStyle/>
          <a:p>
            <a:fld id="{EB7D0D0D-F738-3B43-B214-4626B2B3F3BD}" type="datetime1">
              <a:rPr lang="en-US" smtClean="0"/>
              <a:t>8/6/2017</a:t>
            </a:fld>
            <a:endParaRPr lang="en-US" dirty="0"/>
          </a:p>
        </p:txBody>
      </p:sp>
      <p:sp>
        <p:nvSpPr>
          <p:cNvPr id="4" name="Footer Placeholder 3"/>
          <p:cNvSpPr>
            <a:spLocks noGrp="1"/>
          </p:cNvSpPr>
          <p:nvPr>
            <p:ph type="ftr" sz="quarter" idx="11"/>
          </p:nvPr>
        </p:nvSpPr>
        <p:spPr/>
        <p:txBody>
          <a:bodyPr/>
          <a:lstStyle/>
          <a:p>
            <a:r>
              <a:rPr lang="en-US" smtClean="0"/>
              <a:t>Company Confidential  ©2015 Eli Lilly and Company</a:t>
            </a:r>
            <a:endParaRPr lang="en-US"/>
          </a:p>
        </p:txBody>
      </p:sp>
      <p:sp>
        <p:nvSpPr>
          <p:cNvPr id="5" name="Slide Number Placeholder 4"/>
          <p:cNvSpPr>
            <a:spLocks noGrp="1"/>
          </p:cNvSpPr>
          <p:nvPr>
            <p:ph type="sldNum" sz="quarter" idx="12"/>
          </p:nvPr>
        </p:nvSpPr>
        <p:spPr/>
        <p:txBody>
          <a:bodyPr/>
          <a:lstStyle/>
          <a:p>
            <a:fld id="{CBCDCADC-37B3-B74E-BA43-1DCEFE10FE0E}" type="slidenum">
              <a:rPr lang="en-US" smtClean="0"/>
              <a:t>7</a:t>
            </a:fld>
            <a:endParaRPr lang="en-US"/>
          </a:p>
        </p:txBody>
      </p:sp>
      <p:pic>
        <p:nvPicPr>
          <p:cNvPr id="1027" name="Picture 292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910" y="1994535"/>
            <a:ext cx="45021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7"/>
          <p:cNvSpPr>
            <a:spLocks noGrp="1"/>
          </p:cNvSpPr>
          <p:nvPr>
            <p:ph idx="1"/>
          </p:nvPr>
        </p:nvSpPr>
        <p:spPr>
          <a:xfrm>
            <a:off x="457200" y="1488722"/>
            <a:ext cx="8229600" cy="4637441"/>
          </a:xfrm>
        </p:spPr>
        <p:txBody>
          <a:bodyPr>
            <a:normAutofit lnSpcReduction="10000"/>
          </a:bodyPr>
          <a:lstStyle/>
          <a:p>
            <a:endParaRPr lang="en-US" dirty="0" smtClean="0"/>
          </a:p>
          <a:p>
            <a:pPr marL="0" indent="0">
              <a:buNone/>
            </a:pPr>
            <a:endParaRPr lang="en-US" dirty="0">
              <a:solidFill>
                <a:schemeClr val="accent2"/>
              </a:solidFill>
              <a:latin typeface="Arial" panose="020B0604020202020204" pitchFamily="34" charset="0"/>
              <a:cs typeface="Arial" panose="020B0604020202020204" pitchFamily="34" charset="0"/>
            </a:endParaRPr>
          </a:p>
          <a:p>
            <a:pPr marL="0" indent="0">
              <a:buNone/>
            </a:pPr>
            <a:endParaRPr lang="en-US" dirty="0" smtClean="0">
              <a:solidFill>
                <a:schemeClr val="accent2"/>
              </a:solidFill>
              <a:latin typeface="Arial" panose="020B0604020202020204" pitchFamily="34" charset="0"/>
              <a:cs typeface="Arial" panose="020B0604020202020204" pitchFamily="34" charset="0"/>
            </a:endParaRPr>
          </a:p>
          <a:p>
            <a:pPr marL="0" indent="0">
              <a:buNone/>
            </a:pPr>
            <a:endParaRPr lang="en-US" dirty="0">
              <a:solidFill>
                <a:schemeClr val="accent2"/>
              </a:solidFill>
              <a:latin typeface="Arial" panose="020B0604020202020204" pitchFamily="34" charset="0"/>
              <a:cs typeface="Arial" panose="020B0604020202020204" pitchFamily="34" charset="0"/>
            </a:endParaRPr>
          </a:p>
          <a:p>
            <a:pPr marL="0" indent="0">
              <a:buNone/>
            </a:pPr>
            <a:endParaRPr lang="en-US" dirty="0" smtClean="0">
              <a:solidFill>
                <a:schemeClr val="accent2"/>
              </a:solidFill>
              <a:latin typeface="Arial" panose="020B0604020202020204" pitchFamily="34" charset="0"/>
              <a:cs typeface="Arial" panose="020B0604020202020204" pitchFamily="34" charset="0"/>
            </a:endParaRPr>
          </a:p>
          <a:p>
            <a:pPr marL="0" indent="0">
              <a:buNone/>
            </a:pPr>
            <a:endParaRPr lang="en-US" dirty="0">
              <a:solidFill>
                <a:schemeClr val="accent2"/>
              </a:solidFill>
              <a:latin typeface="Arial" panose="020B0604020202020204" pitchFamily="34" charset="0"/>
              <a:cs typeface="Arial" panose="020B0604020202020204" pitchFamily="34" charset="0"/>
            </a:endParaRPr>
          </a:p>
          <a:p>
            <a:pPr marL="0" indent="0">
              <a:buNone/>
            </a:pPr>
            <a:endParaRPr lang="en-US" dirty="0" smtClean="0">
              <a:solidFill>
                <a:schemeClr val="accent2"/>
              </a:solidFill>
              <a:latin typeface="Arial" panose="020B0604020202020204" pitchFamily="34" charset="0"/>
              <a:cs typeface="Arial" panose="020B0604020202020204" pitchFamily="34" charset="0"/>
            </a:endParaRPr>
          </a:p>
          <a:p>
            <a:pPr marL="0" indent="0">
              <a:buNone/>
            </a:pPr>
            <a:endParaRPr lang="en-US" sz="1000" dirty="0">
              <a:solidFill>
                <a:schemeClr val="accent2"/>
              </a:solidFill>
              <a:latin typeface="Arial" panose="020B0604020202020204" pitchFamily="34" charset="0"/>
              <a:cs typeface="Arial" panose="020B0604020202020204" pitchFamily="34" charset="0"/>
            </a:endParaRPr>
          </a:p>
          <a:p>
            <a:pPr marL="0" indent="0">
              <a:buNone/>
            </a:pPr>
            <a:endParaRPr lang="en-US" sz="1000" dirty="0" smtClean="0">
              <a:solidFill>
                <a:schemeClr val="accent2"/>
              </a:solidFill>
              <a:latin typeface="Arial" panose="020B0604020202020204" pitchFamily="34" charset="0"/>
              <a:cs typeface="Arial" panose="020B0604020202020204" pitchFamily="34" charset="0"/>
            </a:endParaRPr>
          </a:p>
          <a:p>
            <a:pPr marL="0" indent="0">
              <a:buNone/>
            </a:pPr>
            <a:r>
              <a:rPr lang="en-US" sz="1400" dirty="0" smtClean="0"/>
              <a:t>1. THOMSON </a:t>
            </a:r>
            <a:r>
              <a:rPr lang="en-US" sz="1400" dirty="0"/>
              <a:t>REUTERS </a:t>
            </a:r>
            <a:r>
              <a:rPr lang="en-US" sz="1400" dirty="0" smtClean="0"/>
              <a:t>METHODOLOGY, METABASE </a:t>
            </a:r>
            <a:r>
              <a:rPr lang="en-US" sz="1400" dirty="0"/>
              <a:t>SCRIPTS LIBRARY </a:t>
            </a:r>
            <a:r>
              <a:rPr lang="en-US" sz="1400" dirty="0" smtClean="0"/>
              <a:t>4.2.3 (Tutorial)</a:t>
            </a:r>
            <a:endParaRPr lang="en-US" sz="1400" dirty="0"/>
          </a:p>
        </p:txBody>
      </p:sp>
    </p:spTree>
    <p:extLst>
      <p:ext uri="{BB962C8B-B14F-4D97-AF65-F5344CB8AC3E}">
        <p14:creationId xmlns:p14="http://schemas.microsoft.com/office/powerpoint/2010/main" val="272609953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Screenshot</a:t>
            </a:r>
            <a:endParaRPr lang="en-US" dirty="0"/>
          </a:p>
        </p:txBody>
      </p:sp>
      <p:sp>
        <p:nvSpPr>
          <p:cNvPr id="4" name="Date Placeholder 3"/>
          <p:cNvSpPr>
            <a:spLocks noGrp="1"/>
          </p:cNvSpPr>
          <p:nvPr>
            <p:ph type="dt" sz="half" idx="10"/>
          </p:nvPr>
        </p:nvSpPr>
        <p:spPr/>
        <p:txBody>
          <a:bodyPr/>
          <a:lstStyle/>
          <a:p>
            <a:fld id="{BF116996-CB03-A649-9D62-CF08614CFA7E}" type="datetime1">
              <a:rPr lang="en-US" smtClean="0"/>
              <a:t>8/6/2017</a:t>
            </a:fld>
            <a:endParaRPr lang="en-US"/>
          </a:p>
        </p:txBody>
      </p:sp>
      <p:sp>
        <p:nvSpPr>
          <p:cNvPr id="5" name="Footer Placeholder 4"/>
          <p:cNvSpPr>
            <a:spLocks noGrp="1"/>
          </p:cNvSpPr>
          <p:nvPr>
            <p:ph type="ftr" sz="quarter" idx="11"/>
          </p:nvPr>
        </p:nvSpPr>
        <p:spPr/>
        <p:txBody>
          <a:bodyPr/>
          <a:lstStyle/>
          <a:p>
            <a:r>
              <a:rPr lang="en-US" smtClean="0"/>
              <a:t>Company Confidential  ©2015 Eli Lilly and Company</a:t>
            </a:r>
            <a:endParaRPr lang="en-US"/>
          </a:p>
        </p:txBody>
      </p:sp>
      <p:sp>
        <p:nvSpPr>
          <p:cNvPr id="6" name="Slide Number Placeholder 5"/>
          <p:cNvSpPr>
            <a:spLocks noGrp="1"/>
          </p:cNvSpPr>
          <p:nvPr>
            <p:ph type="sldNum" sz="quarter" idx="12"/>
          </p:nvPr>
        </p:nvSpPr>
        <p:spPr/>
        <p:txBody>
          <a:bodyPr/>
          <a:lstStyle/>
          <a:p>
            <a:fld id="{CBCDCADC-37B3-B74E-BA43-1DCEFE10FE0E}" type="slidenum">
              <a:rPr lang="en-US" smtClean="0"/>
              <a:t>8</a:t>
            </a:fld>
            <a:endParaRPr lang="en-US"/>
          </a:p>
        </p:txBody>
      </p:sp>
      <p:pic>
        <p:nvPicPr>
          <p:cNvPr id="7" name="Picture 6"/>
          <p:cNvPicPr>
            <a:picLocks noChangeAspect="1"/>
          </p:cNvPicPr>
          <p:nvPr/>
        </p:nvPicPr>
        <p:blipFill>
          <a:blip r:embed="rId2"/>
          <a:stretch>
            <a:fillRect/>
          </a:stretch>
        </p:blipFill>
        <p:spPr>
          <a:xfrm>
            <a:off x="99646" y="1785727"/>
            <a:ext cx="9023420" cy="4010025"/>
          </a:xfrm>
          <a:prstGeom prst="rect">
            <a:avLst/>
          </a:prstGeom>
        </p:spPr>
      </p:pic>
    </p:spTree>
    <p:extLst>
      <p:ext uri="{BB962C8B-B14F-4D97-AF65-F5344CB8AC3E}">
        <p14:creationId xmlns:p14="http://schemas.microsoft.com/office/powerpoint/2010/main" val="1957875305"/>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0774" y="-120319"/>
            <a:ext cx="8526026" cy="1371600"/>
          </a:xfrm>
        </p:spPr>
        <p:txBody>
          <a:bodyPr>
            <a:normAutofit/>
          </a:bodyPr>
          <a:lstStyle/>
          <a:p>
            <a:r>
              <a:rPr lang="en-US" sz="3200" dirty="0" smtClean="0"/>
              <a:t>Identification of a Literature-Based Pathway</a:t>
            </a:r>
            <a:br>
              <a:rPr lang="en-US" sz="3200" dirty="0" smtClean="0"/>
            </a:br>
            <a:r>
              <a:rPr lang="en-US" sz="1400" i="1" dirty="0" err="1" smtClean="0">
                <a:latin typeface="Arial" panose="020B0604020202020204" pitchFamily="34" charset="0"/>
                <a:cs typeface="Arial" panose="020B0604020202020204" pitchFamily="34" charset="0"/>
              </a:rPr>
              <a:t>Postmarket</a:t>
            </a:r>
            <a:r>
              <a:rPr lang="en-US" sz="1400" i="1" dirty="0" smtClean="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Safety Events Among Novel Therapeutics Approved by the US Food and Drug Administration Between 2001 and 2010</a:t>
            </a:r>
            <a:r>
              <a:rPr lang="en-US" sz="1400" dirty="0">
                <a:latin typeface="Arial" panose="020B0604020202020204" pitchFamily="34" charset="0"/>
                <a:cs typeface="Arial" panose="020B0604020202020204" pitchFamily="34" charset="0"/>
              </a:rPr>
              <a:t>," Downing et al. (2017)</a:t>
            </a:r>
            <a:endParaRPr lang="en-US" sz="3200" dirty="0"/>
          </a:p>
        </p:txBody>
      </p:sp>
      <p:sp>
        <p:nvSpPr>
          <p:cNvPr id="2" name="Date Placeholder 1"/>
          <p:cNvSpPr>
            <a:spLocks noGrp="1"/>
          </p:cNvSpPr>
          <p:nvPr>
            <p:ph type="dt" sz="half" idx="10"/>
          </p:nvPr>
        </p:nvSpPr>
        <p:spPr>
          <a:xfrm>
            <a:off x="457200" y="6537220"/>
            <a:ext cx="2133600" cy="365125"/>
          </a:xfrm>
        </p:spPr>
        <p:txBody>
          <a:bodyPr/>
          <a:lstStyle/>
          <a:p>
            <a:fld id="{52484A9B-9008-1C44-BE5E-824E03BEEFCC}" type="datetime1">
              <a:rPr lang="en-US" smtClean="0"/>
              <a:t>8/6/2017</a:t>
            </a:fld>
            <a:endParaRPr lang="en-US" dirty="0"/>
          </a:p>
        </p:txBody>
      </p:sp>
      <p:sp>
        <p:nvSpPr>
          <p:cNvPr id="3" name="Footer Placeholder 2"/>
          <p:cNvSpPr>
            <a:spLocks noGrp="1"/>
          </p:cNvSpPr>
          <p:nvPr>
            <p:ph type="ftr" sz="quarter" idx="11"/>
          </p:nvPr>
        </p:nvSpPr>
        <p:spPr>
          <a:xfrm>
            <a:off x="3124200" y="6537220"/>
            <a:ext cx="2895600" cy="365125"/>
          </a:xfrm>
        </p:spPr>
        <p:txBody>
          <a:bodyPr/>
          <a:lstStyle/>
          <a:p>
            <a:r>
              <a:rPr lang="en-US" smtClean="0"/>
              <a:t>Company Confidential  ©2015 Eli Lilly and Company</a:t>
            </a:r>
            <a:endParaRPr lang="en-US" dirty="0"/>
          </a:p>
        </p:txBody>
      </p:sp>
      <p:sp>
        <p:nvSpPr>
          <p:cNvPr id="4" name="Slide Number Placeholder 3"/>
          <p:cNvSpPr>
            <a:spLocks noGrp="1"/>
          </p:cNvSpPr>
          <p:nvPr>
            <p:ph type="sldNum" sz="quarter" idx="12"/>
          </p:nvPr>
        </p:nvSpPr>
        <p:spPr>
          <a:xfrm>
            <a:off x="6553200" y="6537220"/>
            <a:ext cx="2133600" cy="365125"/>
          </a:xfrm>
        </p:spPr>
        <p:txBody>
          <a:bodyPr/>
          <a:lstStyle/>
          <a:p>
            <a:fld id="{CBCDCADC-37B3-B74E-BA43-1DCEFE10FE0E}" type="slidenum">
              <a:rPr lang="en-US" smtClean="0"/>
              <a:t>9</a:t>
            </a:fld>
            <a:endParaRPr lang="en-US"/>
          </a:p>
        </p:txBody>
      </p:sp>
      <p:pic>
        <p:nvPicPr>
          <p:cNvPr id="5" name="Picture 4"/>
          <p:cNvPicPr>
            <a:picLocks noChangeAspect="1"/>
          </p:cNvPicPr>
          <p:nvPr/>
        </p:nvPicPr>
        <p:blipFill>
          <a:blip r:embed="rId3"/>
          <a:stretch>
            <a:fillRect/>
          </a:stretch>
        </p:blipFill>
        <p:spPr>
          <a:xfrm>
            <a:off x="134156" y="1166946"/>
            <a:ext cx="4960360" cy="5269787"/>
          </a:xfrm>
          <a:prstGeom prst="rect">
            <a:avLst/>
          </a:prstGeom>
        </p:spPr>
      </p:pic>
      <p:pic>
        <p:nvPicPr>
          <p:cNvPr id="13" name="Picture 12"/>
          <p:cNvPicPr>
            <a:picLocks noChangeAspect="1"/>
          </p:cNvPicPr>
          <p:nvPr/>
        </p:nvPicPr>
        <p:blipFill>
          <a:blip r:embed="rId4"/>
          <a:stretch>
            <a:fillRect/>
          </a:stretch>
        </p:blipFill>
        <p:spPr>
          <a:xfrm>
            <a:off x="4672484" y="2019719"/>
            <a:ext cx="4392611" cy="4258069"/>
          </a:xfrm>
          <a:prstGeom prst="rect">
            <a:avLst/>
          </a:prstGeom>
        </p:spPr>
      </p:pic>
      <p:cxnSp>
        <p:nvCxnSpPr>
          <p:cNvPr id="8" name="Straight Arrow Connector 7"/>
          <p:cNvCxnSpPr/>
          <p:nvPr/>
        </p:nvCxnSpPr>
        <p:spPr>
          <a:xfrm flipH="1" flipV="1">
            <a:off x="1698171" y="1909189"/>
            <a:ext cx="2974313" cy="5124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1698171" y="3006133"/>
            <a:ext cx="3235570" cy="18773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1768510" y="6225719"/>
            <a:ext cx="2903974"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1698171" y="2212312"/>
            <a:ext cx="3235570" cy="8825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Right Brace 33"/>
          <p:cNvSpPr/>
          <p:nvPr/>
        </p:nvSpPr>
        <p:spPr>
          <a:xfrm rot="16200000">
            <a:off x="7322050" y="390511"/>
            <a:ext cx="194801" cy="29064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p:cNvSpPr txBox="1"/>
          <p:nvPr/>
        </p:nvSpPr>
        <p:spPr>
          <a:xfrm>
            <a:off x="6734070" y="1476679"/>
            <a:ext cx="1600118" cy="307777"/>
          </a:xfrm>
          <a:prstGeom prst="rect">
            <a:avLst/>
          </a:prstGeom>
          <a:noFill/>
        </p:spPr>
        <p:txBody>
          <a:bodyPr wrap="none" rtlCol="0">
            <a:spAutoFit/>
          </a:bodyPr>
          <a:lstStyle/>
          <a:p>
            <a:r>
              <a:rPr lang="en-US" sz="1400" dirty="0" smtClean="0"/>
              <a:t>KEGG, </a:t>
            </a:r>
            <a:r>
              <a:rPr lang="en-US" sz="1400" dirty="0" err="1" smtClean="0"/>
              <a:t>DrugBank</a:t>
            </a:r>
            <a:endParaRPr lang="en-US" sz="1400" dirty="0"/>
          </a:p>
        </p:txBody>
      </p:sp>
      <p:sp>
        <p:nvSpPr>
          <p:cNvPr id="36" name="Rectangle 35"/>
          <p:cNvSpPr/>
          <p:nvPr/>
        </p:nvSpPr>
        <p:spPr>
          <a:xfrm>
            <a:off x="7576458" y="2386635"/>
            <a:ext cx="1488637" cy="12932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578135" y="2679710"/>
            <a:ext cx="1488637" cy="12932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7588186" y="4448224"/>
            <a:ext cx="1488637" cy="12932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568084" y="6116252"/>
            <a:ext cx="1488637" cy="12932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762920" y="6225719"/>
            <a:ext cx="1547218" cy="276999"/>
          </a:xfrm>
          <a:prstGeom prst="rect">
            <a:avLst/>
          </a:prstGeom>
          <a:noFill/>
        </p:spPr>
        <p:txBody>
          <a:bodyPr wrap="none" rtlCol="0">
            <a:spAutoFit/>
          </a:bodyPr>
          <a:lstStyle/>
          <a:p>
            <a:r>
              <a:rPr lang="en-US" sz="1200" dirty="0" smtClean="0">
                <a:solidFill>
                  <a:srgbClr val="FF0000"/>
                </a:solidFill>
              </a:rPr>
              <a:t>*evaluated 48 drugs</a:t>
            </a:r>
            <a:endParaRPr lang="en-US" sz="1200" dirty="0">
              <a:solidFill>
                <a:srgbClr val="FF0000"/>
              </a:solidFill>
            </a:endParaRPr>
          </a:p>
        </p:txBody>
      </p:sp>
    </p:spTree>
    <p:extLst>
      <p:ext uri="{BB962C8B-B14F-4D97-AF65-F5344CB8AC3E}">
        <p14:creationId xmlns:p14="http://schemas.microsoft.com/office/powerpoint/2010/main" val="683470844"/>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Lilly 1">
      <a:dk1>
        <a:srgbClr val="000000"/>
      </a:dk1>
      <a:lt1>
        <a:sysClr val="window" lastClr="FFFFFF"/>
      </a:lt1>
      <a:dk2>
        <a:srgbClr val="A59D95"/>
      </a:dk2>
      <a:lt2>
        <a:srgbClr val="D3BF96"/>
      </a:lt2>
      <a:accent1>
        <a:srgbClr val="4E2E2D"/>
      </a:accent1>
      <a:accent2>
        <a:srgbClr val="82785C"/>
      </a:accent2>
      <a:accent3>
        <a:srgbClr val="D52B17"/>
      </a:accent3>
      <a:accent4>
        <a:srgbClr val="FF6D22"/>
      </a:accent4>
      <a:accent5>
        <a:srgbClr val="263F6A"/>
      </a:accent5>
      <a:accent6>
        <a:srgbClr val="00A1DE"/>
      </a:accent6>
      <a:hlink>
        <a:srgbClr val="00AF3F"/>
      </a:hlink>
      <a:folHlink>
        <a:srgbClr val="B1059D"/>
      </a:folHlink>
    </a:clrScheme>
    <a:fontScheme name="Lilly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78528B139DC24C8DA778825C19EA9C" ma:contentTypeVersion="9" ma:contentTypeDescription="Create a new document." ma:contentTypeScope="" ma:versionID="8b603d701689007ca395f7b1caf01c61">
  <xsd:schema xmlns:xsd="http://www.w3.org/2001/XMLSchema" xmlns:xs="http://www.w3.org/2001/XMLSchema" xmlns:p="http://schemas.microsoft.com/office/2006/metadata/properties" xmlns:ns2="33648e8c-5399-4ce0-994e-2f4ddb1c4614" xmlns:ns3="305c81f2-3be3-4a23-9fdd-c5c1eaeb750b" targetNamespace="http://schemas.microsoft.com/office/2006/metadata/properties" ma:root="true" ma:fieldsID="25069cbcc08ebfed77eec968d03548a1" ns2:_="" ns3:_="">
    <xsd:import namespace="33648e8c-5399-4ce0-994e-2f4ddb1c4614"/>
    <xsd:import namespace="305c81f2-3be3-4a23-9fdd-c5c1eaeb750b"/>
    <xsd:element name="properties">
      <xsd:complexType>
        <xsd:sequence>
          <xsd:element name="documentManagement">
            <xsd:complexType>
              <xsd:all>
                <xsd:element ref="ns2:TaxCatchAll" minOccurs="0"/>
                <xsd:element ref="ns2:TaxCatchAllLabel" minOccurs="0"/>
                <xsd:element ref="ns2:EnterpriseDocumentLanguageTaxHTField0" minOccurs="0"/>
                <xsd:element ref="ns2:EnterpriseRecordSeriesCodeTaxHTField0" minOccurs="0"/>
                <xsd:element ref="ns3:Format" minOccurs="0"/>
                <xsd:element ref="ns3:Category" minOccurs="0"/>
                <xsd:element ref="ns3:Use" minOccurs="0"/>
                <xsd:element ref="ns3:ForMedical_x002f_Scientific_x003f_" minOccurs="0"/>
                <xsd:element ref="ns3:AspectRat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48e8c-5399-4ce0-994e-2f4ddb1c4614" elementFormDefault="qualified">
    <xsd:import namespace="http://schemas.microsoft.com/office/2006/documentManagement/types"/>
    <xsd:import namespace="http://schemas.microsoft.com/office/infopath/2007/PartnerControls"/>
    <xsd:element name="TaxCatchAll" ma:index="7" nillable="true" ma:displayName="Taxonomy Catch All Column" ma:hidden="true" ma:list="{eab48719-d9f1-4836-b9ae-d49129974185}" ma:internalName="TaxCatchAll" ma:showField="CatchAllData" ma:web="4b5a7985-fd04-413e-9d11-53cc4684a94d">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hidden="true" ma:list="{eab48719-d9f1-4836-b9ae-d49129974185}" ma:internalName="TaxCatchAllLabel" ma:readOnly="true" ma:showField="CatchAllDataLabel" ma:web="4b5a7985-fd04-413e-9d11-53cc4684a94d">
      <xsd:complexType>
        <xsd:complexContent>
          <xsd:extension base="dms:MultiChoiceLookup">
            <xsd:sequence>
              <xsd:element name="Value" type="dms:Lookup" maxOccurs="unbounded" minOccurs="0" nillable="true"/>
            </xsd:sequence>
          </xsd:extension>
        </xsd:complexContent>
      </xsd:complexType>
    </xsd:element>
    <xsd:element name="EnterpriseDocumentLanguageTaxHTField0" ma:index="9" ma:taxonomy="true" ma:internalName="EnterpriseDocumentLanguageTaxHTField0" ma:taxonomyFieldName="EnterpriseDocumentLanguage" ma:displayName="Lilly Document Language" ma:readOnly="false" ma:default="2;#eng|39540796-0396-4e54-afe9-a602f28bbe8f" ma:fieldId="{93e5a5e9-0ea5-4512-9a61-30e562d954b4}" ma:sspId="dc7d05db-9a88-43f7-9979-b3027636d983" ma:termSetId="29d92dd9-4caf-4659-961a-1591fcb1f2f5" ma:anchorId="00000000-0000-0000-0000-000000000000" ma:open="false" ma:isKeyword="false">
      <xsd:complexType>
        <xsd:sequence>
          <xsd:element ref="pc:Terms" minOccurs="0" maxOccurs="1"/>
        </xsd:sequence>
      </xsd:complexType>
    </xsd:element>
    <xsd:element name="EnterpriseRecordSeriesCodeTaxHTField0" ma:index="11" ma:taxonomy="true" ma:internalName="EnterpriseRecordSeriesCodeTaxHTField0" ma:taxonomyFieldName="EnterpriseRecordSeriesCode" ma:displayName="Lilly Record Series Code" ma:readOnly="false" ma:default="1;#ADM130|70dc3311-3e76-421c-abfa-d108df48853c" ma:fieldId="{23eb9118-512f-4e30-ae67-b759512ccd2b}" ma:sspId="dc7d05db-9a88-43f7-9979-b3027636d983" ma:termSetId="596d0819-e4b3-4e25-8f9b-94317537e49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05c81f2-3be3-4a23-9fdd-c5c1eaeb750b" elementFormDefault="qualified">
    <xsd:import namespace="http://schemas.microsoft.com/office/2006/documentManagement/types"/>
    <xsd:import namespace="http://schemas.microsoft.com/office/infopath/2007/PartnerControls"/>
    <xsd:element name="Format" ma:index="14" nillable="true" ma:displayName="Format" ma:format="Dropdown" ma:internalName="Format">
      <xsd:simpleType>
        <xsd:restriction base="dms:Choice">
          <xsd:enumeration value="MS Word"/>
          <xsd:enumeration value="PowerPoint"/>
          <xsd:enumeration value="Stationery"/>
        </xsd:restriction>
      </xsd:simpleType>
    </xsd:element>
    <xsd:element name="Category" ma:index="15" nillable="true" ma:displayName="Category" ma:format="Dropdown" ma:internalName="Category">
      <xsd:simpleType>
        <xsd:union memberTypes="dms:Text">
          <xsd:simpleType>
            <xsd:restriction base="dms:Choice">
              <xsd:enumeration value="Presentation"/>
              <xsd:enumeration value="Flyer/General Document"/>
              <xsd:enumeration value="Scientific Poster"/>
            </xsd:restriction>
          </xsd:simpleType>
        </xsd:union>
      </xsd:simpleType>
    </xsd:element>
    <xsd:element name="Use" ma:index="16" nillable="true" ma:displayName="Use" ma:format="Dropdown" ma:internalName="Use">
      <xsd:simpleType>
        <xsd:restriction base="dms:Choice">
          <xsd:enumeration value="Internal only"/>
          <xsd:enumeration value="External and Internal"/>
        </xsd:restriction>
      </xsd:simpleType>
    </xsd:element>
    <xsd:element name="ForMedical_x002f_Scientific_x003f_" ma:index="17" nillable="true" ma:displayName="ForMedical/Scientific?" ma:format="Dropdown" ma:internalName="ForMedical_x002f_Scientific_x003f_">
      <xsd:simpleType>
        <xsd:restriction base="dms:Choice">
          <xsd:enumeration value="Yes"/>
          <xsd:enumeration value="No"/>
        </xsd:restriction>
      </xsd:simpleType>
    </xsd:element>
    <xsd:element name="AspectRatio" ma:index="18" nillable="true" ma:displayName="AspectRatio" ma:format="Dropdown" ma:internalName="AspectRatio">
      <xsd:simpleType>
        <xsd:union memberTypes="dms:Text">
          <xsd:simpleType>
            <xsd:restriction base="dms:Choice">
              <xsd:enumeration value="4:3"/>
              <xsd:enumeration value="16:9"/>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nterpriseDocumentLanguageTaxHTField0 xmlns="33648e8c-5399-4ce0-994e-2f4ddb1c4614">
      <Terms xmlns="http://schemas.microsoft.com/office/infopath/2007/PartnerControls">
        <TermInfo xmlns="http://schemas.microsoft.com/office/infopath/2007/PartnerControls">
          <TermName xmlns="http://schemas.microsoft.com/office/infopath/2007/PartnerControls">eng</TermName>
          <TermId xmlns="http://schemas.microsoft.com/office/infopath/2007/PartnerControls">39540796-0396-4e54-afe9-a602f28bbe8f</TermId>
        </TermInfo>
      </Terms>
    </EnterpriseDocumentLanguageTaxHTField0>
    <Category xmlns="305c81f2-3be3-4a23-9fdd-c5c1eaeb750b">Presentation</Category>
    <EnterpriseRecordSeriesCodeTaxHTField0 xmlns="33648e8c-5399-4ce0-994e-2f4ddb1c4614">
      <Terms xmlns="http://schemas.microsoft.com/office/infopath/2007/PartnerControls">
        <TermInfo xmlns="http://schemas.microsoft.com/office/infopath/2007/PartnerControls">
          <TermName xmlns="http://schemas.microsoft.com/office/infopath/2007/PartnerControls">ADM140</TermName>
          <TermId xmlns="http://schemas.microsoft.com/office/infopath/2007/PartnerControls">fdc85ba1-0671-407c-9ace-d011131f3a70</TermId>
        </TermInfo>
      </Terms>
    </EnterpriseRecordSeriesCodeTaxHTField0>
    <TaxCatchAll xmlns="33648e8c-5399-4ce0-994e-2f4ddb1c4614">
      <Value>5</Value>
      <Value>2</Value>
    </TaxCatchAll>
    <Format xmlns="305c81f2-3be3-4a23-9fdd-c5c1eaeb750b">PowerPoint</Format>
    <Use xmlns="305c81f2-3be3-4a23-9fdd-c5c1eaeb750b">External and Internal</Use>
    <ForMedical_x002f_Scientific_x003f_ xmlns="305c81f2-3be3-4a23-9fdd-c5c1eaeb750b" xsi:nil="true"/>
    <AspectRatio xmlns="305c81f2-3be3-4a23-9fdd-c5c1eaeb750b">4:3</AspectRatio>
  </documentManagement>
</p:properties>
</file>

<file path=customXml/item4.xml><?xml version="1.0" encoding="utf-8"?>
<?mso-contentType ?>
<SharedContentType xmlns="Microsoft.SharePoint.Taxonomy.ContentTypeSync" SourceId="dc7d05db-9a88-43f7-9979-b3027636d983" ContentTypeId="0x0101" PreviousValue="false"/>
</file>

<file path=customXml/itemProps1.xml><?xml version="1.0" encoding="utf-8"?>
<ds:datastoreItem xmlns:ds="http://schemas.openxmlformats.org/officeDocument/2006/customXml" ds:itemID="{E98F1501-28DE-42AB-8E95-749904311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648e8c-5399-4ce0-994e-2f4ddb1c4614"/>
    <ds:schemaRef ds:uri="305c81f2-3be3-4a23-9fdd-c5c1eaeb75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6E8409-1B47-4439-91C9-A0E6E30C703C}">
  <ds:schemaRefs>
    <ds:schemaRef ds:uri="http://schemas.microsoft.com/sharepoint/v3/contenttype/forms"/>
  </ds:schemaRefs>
</ds:datastoreItem>
</file>

<file path=customXml/itemProps3.xml><?xml version="1.0" encoding="utf-8"?>
<ds:datastoreItem xmlns:ds="http://schemas.openxmlformats.org/officeDocument/2006/customXml" ds:itemID="{6CA3C4F0-4734-4DC7-959F-3EA52F5E2EF6}">
  <ds:schemaRefs>
    <ds:schemaRef ds:uri="http://schemas.openxmlformats.org/package/2006/metadata/core-properties"/>
    <ds:schemaRef ds:uri="http://schemas.microsoft.com/office/2006/documentManagement/types"/>
    <ds:schemaRef ds:uri="305c81f2-3be3-4a23-9fdd-c5c1eaeb750b"/>
    <ds:schemaRef ds:uri="http://schemas.microsoft.com/office/2006/metadata/properties"/>
    <ds:schemaRef ds:uri="http://schemas.microsoft.com/office/infopath/2007/PartnerControls"/>
    <ds:schemaRef ds:uri="http://purl.org/dc/dcmitype/"/>
    <ds:schemaRef ds:uri="http://www.w3.org/XML/1998/namespace"/>
    <ds:schemaRef ds:uri="http://purl.org/dc/elements/1.1/"/>
    <ds:schemaRef ds:uri="33648e8c-5399-4ce0-994e-2f4ddb1c4614"/>
    <ds:schemaRef ds:uri="http://purl.org/dc/terms/"/>
  </ds:schemaRefs>
</ds:datastoreItem>
</file>

<file path=customXml/itemProps4.xml><?xml version="1.0" encoding="utf-8"?>
<ds:datastoreItem xmlns:ds="http://schemas.openxmlformats.org/officeDocument/2006/customXml" ds:itemID="{E9302745-D250-46C8-BAC3-FDF50BAB88C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CorporatePresentation8</Template>
  <TotalTime>679</TotalTime>
  <Words>1914</Words>
  <Application>Microsoft Office PowerPoint</Application>
  <PresentationFormat>On-screen Show (4:3)</PresentationFormat>
  <Paragraphs>378</Paragraphs>
  <Slides>30</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Arial</vt:lpstr>
      <vt:lpstr>Calibri</vt:lpstr>
      <vt:lpstr>Calibri Light</vt:lpstr>
      <vt:lpstr>DIN-Bold</vt:lpstr>
      <vt:lpstr>DIN-Regular</vt:lpstr>
      <vt:lpstr>Symbol</vt:lpstr>
      <vt:lpstr>Times New Roman</vt:lpstr>
      <vt:lpstr>Wingdings</vt:lpstr>
      <vt:lpstr>Office Theme</vt:lpstr>
      <vt:lpstr>1_Office Theme</vt:lpstr>
      <vt:lpstr>Update on the Pathway Project: Feasibility of Using Pharmacoinformatics Methodology</vt:lpstr>
      <vt:lpstr>Drug Target  Efficacy &amp; Safety Landscapes</vt:lpstr>
      <vt:lpstr>Systems Pharmacology Approach</vt:lpstr>
      <vt:lpstr>Pharmacoinformatics Methodology</vt:lpstr>
      <vt:lpstr>MetaBase Background: Pathway maps</vt:lpstr>
      <vt:lpstr>Metabase Background: Noodles</vt:lpstr>
      <vt:lpstr>MetaBase terminology accessed through R script </vt:lpstr>
      <vt:lpstr>Interaction Screenshot</vt:lpstr>
      <vt:lpstr>Identification of a Literature-Based Pathway Postmarket Safety Events Among Novel Therapeutics Approved by the US Food and Drug Administration Between 2001 and 2010," Downing et al. (2017)</vt:lpstr>
      <vt:lpstr>KEGG:  MAPK Pathway</vt:lpstr>
      <vt:lpstr>Identifying Genes Related to MEK:   An Exploratory Approach</vt:lpstr>
      <vt:lpstr>PowerPoint Presentation</vt:lpstr>
      <vt:lpstr>Flowchart of the Pharmacoinformatics Approach</vt:lpstr>
      <vt:lpstr>Identification of Noodles</vt:lpstr>
      <vt:lpstr>Metabase BMP Signaling Pathway Depicting R-selected Noodles</vt:lpstr>
      <vt:lpstr>Related Drugs</vt:lpstr>
      <vt:lpstr>Selected Adverse Events Results:   Drugs targeting the BMP pathway</vt:lpstr>
      <vt:lpstr>Selected Adverse Events Results:   Drugs targeting the MAPK pathway</vt:lpstr>
      <vt:lpstr>Comparison of Adverse Events of Drugs Targeting Pathways</vt:lpstr>
      <vt:lpstr>Conclusions and Next Steps</vt:lpstr>
      <vt:lpstr>Schematic of Next Steps</vt:lpstr>
      <vt:lpstr>Two Examples of Similar Approaches</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vector>
  </TitlesOfParts>
  <Company>Eli Lilly and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C Chappell</dc:creator>
  <cp:lastModifiedBy>tm</cp:lastModifiedBy>
  <cp:revision>57</cp:revision>
  <dcterms:created xsi:type="dcterms:W3CDTF">2017-07-19T15:23:35Z</dcterms:created>
  <dcterms:modified xsi:type="dcterms:W3CDTF">2017-08-06T21:39:11Z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2600</vt:r8>
  </property>
  <property fmtid="{D5CDD505-2E9C-101B-9397-08002B2CF9AE}" pid="3" name="EnterpriseDocumentLanguage">
    <vt:lpwstr>2;#eng|39540796-0396-4e54-afe9-a602f28bbe8f</vt:lpwstr>
  </property>
  <property fmtid="{D5CDD505-2E9C-101B-9397-08002B2CF9AE}" pid="4" name="EnterpriseRecordSeriesCode">
    <vt:lpwstr>5;#ADM140|fdc85ba1-0671-407c-9ace-d011131f3a70</vt:lpwstr>
  </property>
  <property fmtid="{D5CDD505-2E9C-101B-9397-08002B2CF9AE}" pid="5" name="ContentTypeId">
    <vt:lpwstr>0x0101007D78528B139DC24C8DA778825C19EA9C</vt:lpwstr>
  </property>
  <property fmtid="{D5CDD505-2E9C-101B-9397-08002B2CF9AE}" pid="6" name="EnterpriseSensitivityClassificationTaxHTField0">
    <vt:lpwstr>GREEN|ec74153f-63be-46a4-ae5f-1b86c809897d</vt:lpwstr>
  </property>
  <property fmtid="{D5CDD505-2E9C-101B-9397-08002B2CF9AE}" pid="7" name="EnterpriseSensitivityClassification">
    <vt:lpwstr>3;#GREEN|ec74153f-63be-46a4-ae5f-1b86c809897d</vt:lpwstr>
  </property>
</Properties>
</file>